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sldIdLst>
    <p:sldId id="256" r:id="rId5"/>
    <p:sldId id="257" r:id="rId6"/>
    <p:sldId id="258" r:id="rId7"/>
    <p:sldId id="259" r:id="rId8"/>
    <p:sldId id="260" r:id="rId9"/>
    <p:sldId id="261" r:id="rId10"/>
    <p:sldId id="262" r:id="rId11"/>
    <p:sldId id="263" r:id="rId12"/>
    <p:sldId id="264" r:id="rId13"/>
    <p:sldId id="265" r:id="rId14"/>
    <p:sldId id="266" r:id="rId15"/>
  </p:sldIdLst>
  <p:sldSz cx="18288000" cy="10287000"/>
  <p:notesSz cx="6858000" cy="9144000"/>
  <p:embeddedFontLst>
    <p:embeddedFont>
      <p:font typeface="Archivo Black" panose="020B0A03020202020B04"/>
      <p:regular r:id="rId16"/>
    </p:embeddedFont>
    <p:embeddedFont>
      <p:font typeface="Garet"/>
      <p:regular r:id="rId17"/>
    </p:embeddedFont>
    <p:embeddedFont>
      <p:font typeface="Garet Bold"/>
      <p:regular r:id="rId18"/>
      <p:bold r:id="rId19"/>
    </p:embeddedFont>
    <p:embeddedFont>
      <p:font typeface="Garet Bold Italics" pitchFamily="2" charset="77"/>
      <p:regular r:id="rId20"/>
      <p:bold r:id="rId21"/>
      <p:italic r:id="rId22"/>
      <p:boldItalic r:id="rId23"/>
    </p:embeddedFont>
    <p:embeddedFont>
      <p:font typeface="Garet Italics" pitchFamily="2" charset="77"/>
      <p:regular r:id="rId24"/>
      <p:italic r:id="rId25"/>
    </p:embeddedFont>
    <p:embeddedFont>
      <p:font typeface="Garet Light"/>
      <p:regular r:id="rId26"/>
    </p:embeddedFont>
    <p:embeddedFont>
      <p:font typeface="League Spartan" pitchFamily="2" charset="77"/>
      <p:regular r:id="rId27"/>
      <p:bold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601" autoAdjust="0"/>
  </p:normalViewPr>
  <p:slideViewPr>
    <p:cSldViewPr>
      <p:cViewPr varScale="1">
        <p:scale>
          <a:sx n="73" d="100"/>
          <a:sy n="73" d="100"/>
        </p:scale>
        <p:origin x="872" y="21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customXml" Target="../customXml/item3.xml"/><Relationship Id="rId21" Type="http://schemas.openxmlformats.org/officeDocument/2006/relationships/font" Target="fonts/font6.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2.fntdata"/><Relationship Id="rId25" Type="http://schemas.openxmlformats.org/officeDocument/2006/relationships/font" Target="fonts/font10.fntdata"/><Relationship Id="rId2" Type="http://schemas.openxmlformats.org/officeDocument/2006/relationships/customXml" Target="../customXml/item2.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9.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6.xml"/><Relationship Id="rId19" Type="http://schemas.openxmlformats.org/officeDocument/2006/relationships/font" Target="fonts/font4.fntdata"/><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8/24/26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8/24/26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8/24/26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8/24/26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8/24/26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8/24/26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svg"/><Relationship Id="rId2" Type="http://schemas.openxmlformats.org/officeDocument/2006/relationships/image" Target="../media/image4.svg"/><Relationship Id="rId1" Type="http://schemas.openxmlformats.org/officeDocument/2006/relationships/slideLayout" Target="../slideLayouts/slideLayout7.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hyperlink" Target="https://citejournal.org/volume-25/issue-3-25/social-studies/editorial-theres-an-elephant-in-the-history-classroom-rethinking-genai-through-technocuriosity/" TargetMode="External"/><Relationship Id="rId7" Type="http://schemas.openxmlformats.org/officeDocument/2006/relationships/hyperlink" Target="https://ailiteracyday.org" TargetMode="Externa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hyperlink" Target="https://www.socialstudies.org/social-education/87/3/social-studies-chatgpt-and-lateral-reading" TargetMode="Externa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p:nvPr/>
        </p:nvGrpSpPr>
        <p:grpSpPr>
          <a:xfrm>
            <a:off x="-5520102" y="-155521"/>
            <a:ext cx="15177944" cy="15096962"/>
            <a:chOff x="0" y="0"/>
            <a:chExt cx="20237259" cy="20129283"/>
          </a:xfrm>
        </p:grpSpPr>
        <p:sp>
          <p:nvSpPr>
            <p:cNvPr id="3" name="Freeform 3"/>
            <p:cNvSpPr/>
            <p:nvPr/>
          </p:nvSpPr>
          <p:spPr>
            <a:xfrm rot="8280810">
              <a:off x="3991732" y="2192211"/>
              <a:ext cx="12595889" cy="15744861"/>
            </a:xfrm>
            <a:custGeom>
              <a:avLst/>
              <a:gdLst/>
              <a:ahLst/>
              <a:cxnLst/>
              <a:rect l="l" t="t" r="r" b="b"/>
              <a:pathLst>
                <a:path w="12595889" h="15744861">
                  <a:moveTo>
                    <a:pt x="0" y="0"/>
                  </a:moveTo>
                  <a:lnTo>
                    <a:pt x="12595889" y="0"/>
                  </a:lnTo>
                  <a:lnTo>
                    <a:pt x="12595889" y="15744861"/>
                  </a:lnTo>
                  <a:lnTo>
                    <a:pt x="0" y="15744861"/>
                  </a:lnTo>
                  <a:lnTo>
                    <a:pt x="0" y="0"/>
                  </a:lnTo>
                  <a:close/>
                </a:path>
              </a:pathLst>
            </a:custGeom>
            <a:blipFill>
              <a:blip r:embed="rId2">
                <a:alphaModFix amt="8999"/>
              </a:blip>
              <a:stretch>
                <a:fillRect/>
              </a:stretch>
            </a:blipFill>
          </p:spPr>
          <p:txBody>
            <a:bodyPr/>
            <a:lstStyle/>
            <a:p>
              <a:endParaRPr lang="en-US"/>
            </a:p>
          </p:txBody>
        </p:sp>
        <p:sp>
          <p:nvSpPr>
            <p:cNvPr id="4" name="Freeform 4"/>
            <p:cNvSpPr/>
            <p:nvPr/>
          </p:nvSpPr>
          <p:spPr>
            <a:xfrm rot="7386311">
              <a:off x="3736346" y="1702911"/>
              <a:ext cx="12595889" cy="15744861"/>
            </a:xfrm>
            <a:custGeom>
              <a:avLst/>
              <a:gdLst/>
              <a:ahLst/>
              <a:cxnLst/>
              <a:rect l="l" t="t" r="r" b="b"/>
              <a:pathLst>
                <a:path w="12595889" h="15744861">
                  <a:moveTo>
                    <a:pt x="0" y="0"/>
                  </a:moveTo>
                  <a:lnTo>
                    <a:pt x="12595889" y="0"/>
                  </a:lnTo>
                  <a:lnTo>
                    <a:pt x="12595889" y="15744861"/>
                  </a:lnTo>
                  <a:lnTo>
                    <a:pt x="0" y="15744861"/>
                  </a:lnTo>
                  <a:lnTo>
                    <a:pt x="0" y="0"/>
                  </a:lnTo>
                  <a:close/>
                </a:path>
              </a:pathLst>
            </a:custGeom>
            <a:blipFill>
              <a:blip r:embed="rId2">
                <a:alphaModFix amt="12000"/>
              </a:blip>
              <a:stretch>
                <a:fillRect/>
              </a:stretch>
            </a:blipFill>
          </p:spPr>
          <p:txBody>
            <a:bodyPr/>
            <a:lstStyle/>
            <a:p>
              <a:endParaRPr lang="en-US"/>
            </a:p>
          </p:txBody>
        </p:sp>
        <p:sp>
          <p:nvSpPr>
            <p:cNvPr id="5" name="Freeform 5"/>
            <p:cNvSpPr/>
            <p:nvPr/>
          </p:nvSpPr>
          <p:spPr>
            <a:xfrm rot="6334416">
              <a:off x="3582776" y="1702911"/>
              <a:ext cx="12595889" cy="15744861"/>
            </a:xfrm>
            <a:custGeom>
              <a:avLst/>
              <a:gdLst/>
              <a:ahLst/>
              <a:cxnLst/>
              <a:rect l="l" t="t" r="r" b="b"/>
              <a:pathLst>
                <a:path w="12595889" h="15744861">
                  <a:moveTo>
                    <a:pt x="0" y="0"/>
                  </a:moveTo>
                  <a:lnTo>
                    <a:pt x="12595889" y="0"/>
                  </a:lnTo>
                  <a:lnTo>
                    <a:pt x="12595889" y="15744861"/>
                  </a:lnTo>
                  <a:lnTo>
                    <a:pt x="0" y="15744861"/>
                  </a:lnTo>
                  <a:lnTo>
                    <a:pt x="0" y="0"/>
                  </a:lnTo>
                  <a:close/>
                </a:path>
              </a:pathLst>
            </a:custGeom>
            <a:blipFill>
              <a:blip r:embed="rId3"/>
              <a:stretch>
                <a:fillRect/>
              </a:stretch>
            </a:blipFill>
          </p:spPr>
          <p:txBody>
            <a:bodyPr/>
            <a:lstStyle/>
            <a:p>
              <a:endParaRPr lang="en-US" dirty="0"/>
            </a:p>
          </p:txBody>
        </p:sp>
      </p:grpSp>
      <p:grpSp>
        <p:nvGrpSpPr>
          <p:cNvPr id="7" name="Group 7"/>
          <p:cNvGrpSpPr/>
          <p:nvPr/>
        </p:nvGrpSpPr>
        <p:grpSpPr>
          <a:xfrm>
            <a:off x="501777" y="823291"/>
            <a:ext cx="883408" cy="883408"/>
            <a:chOff x="0" y="0"/>
            <a:chExt cx="1177878" cy="1177878"/>
          </a:xfrm>
        </p:grpSpPr>
        <p:sp>
          <p:nvSpPr>
            <p:cNvPr id="8" name="Freeform 8"/>
            <p:cNvSpPr/>
            <p:nvPr/>
          </p:nvSpPr>
          <p:spPr>
            <a:xfrm>
              <a:off x="0" y="0"/>
              <a:ext cx="1177878" cy="1177878"/>
            </a:xfrm>
            <a:custGeom>
              <a:avLst/>
              <a:gdLst/>
              <a:ahLst/>
              <a:cxnLst/>
              <a:rect l="l" t="t" r="r" b="b"/>
              <a:pathLst>
                <a:path w="1177878" h="1177878">
                  <a:moveTo>
                    <a:pt x="0" y="0"/>
                  </a:moveTo>
                  <a:lnTo>
                    <a:pt x="1177878" y="0"/>
                  </a:lnTo>
                  <a:lnTo>
                    <a:pt x="1177878" y="1177878"/>
                  </a:lnTo>
                  <a:lnTo>
                    <a:pt x="0" y="1177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9"/>
            <p:cNvSpPr/>
            <p:nvPr/>
          </p:nvSpPr>
          <p:spPr>
            <a:xfrm>
              <a:off x="0" y="0"/>
              <a:ext cx="1177878" cy="1177878"/>
            </a:xfrm>
            <a:custGeom>
              <a:avLst/>
              <a:gdLst/>
              <a:ahLst/>
              <a:cxnLst/>
              <a:rect l="l" t="t" r="r" b="b"/>
              <a:pathLst>
                <a:path w="1177878" h="1177878">
                  <a:moveTo>
                    <a:pt x="0" y="0"/>
                  </a:moveTo>
                  <a:lnTo>
                    <a:pt x="1177878" y="0"/>
                  </a:lnTo>
                  <a:lnTo>
                    <a:pt x="1177878" y="1177878"/>
                  </a:lnTo>
                  <a:lnTo>
                    <a:pt x="0" y="1177878"/>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grpSp>
      <p:sp>
        <p:nvSpPr>
          <p:cNvPr id="10" name="TextBox 10"/>
          <p:cNvSpPr txBox="1"/>
          <p:nvPr/>
        </p:nvSpPr>
        <p:spPr>
          <a:xfrm>
            <a:off x="5938968" y="1992449"/>
            <a:ext cx="11820164" cy="2065020"/>
          </a:xfrm>
          <a:prstGeom prst="rect">
            <a:avLst/>
          </a:prstGeom>
        </p:spPr>
        <p:txBody>
          <a:bodyPr lIns="0" tIns="0" rIns="0" bIns="0" rtlCol="0" anchor="t">
            <a:spAutoFit/>
          </a:bodyPr>
          <a:lstStyle/>
          <a:p>
            <a:pPr algn="r">
              <a:lnSpc>
                <a:spcPts val="7740"/>
              </a:lnSpc>
            </a:pPr>
            <a:r>
              <a:rPr lang="en-US" sz="9000" spc="-711">
                <a:solidFill>
                  <a:srgbClr val="010101"/>
                </a:solidFill>
                <a:latin typeface="Archivo Black"/>
                <a:ea typeface="Archivo Black"/>
                <a:cs typeface="Archivo Black"/>
                <a:sym typeface="Archivo Black"/>
              </a:rPr>
              <a:t>WE THE PEOPLE</a:t>
            </a:r>
          </a:p>
          <a:p>
            <a:pPr marL="0" lvl="0" indent="0" algn="r">
              <a:lnSpc>
                <a:spcPts val="7740"/>
              </a:lnSpc>
            </a:pPr>
            <a:r>
              <a:rPr lang="en-US" sz="9000" spc="-711">
                <a:solidFill>
                  <a:srgbClr val="010101"/>
                </a:solidFill>
                <a:latin typeface="Archivo Black"/>
                <a:ea typeface="Archivo Black"/>
                <a:cs typeface="Archivo Black"/>
                <a:sym typeface="Archivo Black"/>
              </a:rPr>
              <a:t>SUMMER INSTITUTE</a:t>
            </a:r>
          </a:p>
        </p:txBody>
      </p:sp>
      <p:sp>
        <p:nvSpPr>
          <p:cNvPr id="11" name="TextBox 11"/>
          <p:cNvSpPr txBox="1"/>
          <p:nvPr/>
        </p:nvSpPr>
        <p:spPr>
          <a:xfrm>
            <a:off x="16335844" y="9239250"/>
            <a:ext cx="1423288" cy="275980"/>
          </a:xfrm>
          <a:prstGeom prst="rect">
            <a:avLst/>
          </a:prstGeom>
        </p:spPr>
        <p:txBody>
          <a:bodyPr lIns="0" tIns="0" rIns="0" bIns="0" rtlCol="0" anchor="t">
            <a:spAutoFit/>
          </a:bodyPr>
          <a:lstStyle/>
          <a:p>
            <a:pPr marL="0" lvl="0" indent="0" algn="l">
              <a:lnSpc>
                <a:spcPts val="2256"/>
              </a:lnSpc>
              <a:spcBef>
                <a:spcPct val="0"/>
              </a:spcBef>
            </a:pPr>
            <a:r>
              <a:rPr lang="en-US" sz="1735" b="1">
                <a:solidFill>
                  <a:srgbClr val="2B2B2B"/>
                </a:solidFill>
                <a:latin typeface="Garet Bold"/>
                <a:ea typeface="Garet Bold"/>
                <a:cs typeface="Garet Bold"/>
                <a:sym typeface="Garet Bold"/>
              </a:rPr>
              <a:t>DATE:</a:t>
            </a:r>
          </a:p>
        </p:txBody>
      </p:sp>
      <p:sp>
        <p:nvSpPr>
          <p:cNvPr id="12" name="TextBox 12"/>
          <p:cNvSpPr txBox="1"/>
          <p:nvPr/>
        </p:nvSpPr>
        <p:spPr>
          <a:xfrm>
            <a:off x="16335844" y="9552774"/>
            <a:ext cx="1423288" cy="275980"/>
          </a:xfrm>
          <a:prstGeom prst="rect">
            <a:avLst/>
          </a:prstGeom>
        </p:spPr>
        <p:txBody>
          <a:bodyPr lIns="0" tIns="0" rIns="0" bIns="0" rtlCol="0" anchor="t">
            <a:spAutoFit/>
          </a:bodyPr>
          <a:lstStyle/>
          <a:p>
            <a:pPr marL="0" lvl="0" indent="0" algn="l">
              <a:lnSpc>
                <a:spcPts val="2256"/>
              </a:lnSpc>
              <a:spcBef>
                <a:spcPct val="0"/>
              </a:spcBef>
            </a:pPr>
            <a:r>
              <a:rPr lang="en-US" sz="1735">
                <a:solidFill>
                  <a:srgbClr val="2B2B2B"/>
                </a:solidFill>
                <a:latin typeface="Garet"/>
                <a:ea typeface="Garet"/>
                <a:cs typeface="Garet"/>
                <a:sym typeface="Garet"/>
              </a:rPr>
              <a:t>7/07/2026</a:t>
            </a:r>
          </a:p>
        </p:txBody>
      </p:sp>
      <p:sp>
        <p:nvSpPr>
          <p:cNvPr id="13" name="TextBox 13"/>
          <p:cNvSpPr txBox="1"/>
          <p:nvPr/>
        </p:nvSpPr>
        <p:spPr>
          <a:xfrm>
            <a:off x="1552117" y="874395"/>
            <a:ext cx="6459974" cy="737235"/>
          </a:xfrm>
          <a:prstGeom prst="rect">
            <a:avLst/>
          </a:prstGeom>
        </p:spPr>
        <p:txBody>
          <a:bodyPr lIns="0" tIns="0" rIns="0" bIns="0" rtlCol="0" anchor="t">
            <a:spAutoFit/>
          </a:bodyPr>
          <a:lstStyle/>
          <a:p>
            <a:pPr algn="l">
              <a:lnSpc>
                <a:spcPts val="2939"/>
              </a:lnSpc>
            </a:pPr>
            <a:r>
              <a:rPr lang="en-US" sz="2099">
                <a:solidFill>
                  <a:srgbClr val="2B2B2B"/>
                </a:solidFill>
                <a:latin typeface="Garet Light"/>
                <a:ea typeface="Garet Light"/>
                <a:cs typeface="Garet Light"/>
                <a:sym typeface="Garet Light"/>
              </a:rPr>
              <a:t>The Ohio Center for Law Related Education | Est. 1983</a:t>
            </a:r>
          </a:p>
        </p:txBody>
      </p:sp>
      <p:sp>
        <p:nvSpPr>
          <p:cNvPr id="14" name="TextBox 14"/>
          <p:cNvSpPr txBox="1"/>
          <p:nvPr/>
        </p:nvSpPr>
        <p:spPr>
          <a:xfrm>
            <a:off x="5938968" y="5001852"/>
            <a:ext cx="11820164" cy="3022728"/>
          </a:xfrm>
          <a:prstGeom prst="rect">
            <a:avLst/>
          </a:prstGeom>
        </p:spPr>
        <p:txBody>
          <a:bodyPr lIns="0" tIns="0" rIns="0" bIns="0" rtlCol="0" anchor="t">
            <a:spAutoFit/>
          </a:bodyPr>
          <a:lstStyle/>
          <a:p>
            <a:pPr marL="0" lvl="0" indent="0" algn="r">
              <a:lnSpc>
                <a:spcPts val="7654"/>
              </a:lnSpc>
            </a:pPr>
            <a:r>
              <a:rPr lang="en-US" sz="8900" spc="-703">
                <a:solidFill>
                  <a:srgbClr val="010101"/>
                </a:solidFill>
                <a:latin typeface="Archivo Black"/>
                <a:ea typeface="Archivo Black"/>
                <a:cs typeface="Archivo Black"/>
                <a:sym typeface="Archivo Black"/>
              </a:rPr>
              <a:t>(USING?) AI IN THE SOCIAL STUDIES CLASSROOM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601509" cy="13716000"/>
            </a:xfrm>
            <a:prstGeom prst="rect">
              <a:avLst/>
            </a:prstGeom>
          </p:spPr>
        </p:pic>
      </p:grpSp>
      <p:grpSp>
        <p:nvGrpSpPr>
          <p:cNvPr id="5" name="Group 5"/>
          <p:cNvGrpSpPr/>
          <p:nvPr/>
        </p:nvGrpSpPr>
        <p:grpSpPr>
          <a:xfrm>
            <a:off x="12230644" y="269513"/>
            <a:ext cx="1027844" cy="1027844"/>
            <a:chOff x="0" y="0"/>
            <a:chExt cx="1370458" cy="1370458"/>
          </a:xfrm>
        </p:grpSpPr>
        <p:sp>
          <p:nvSpPr>
            <p:cNvPr id="6" name="Freeform 6"/>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8" name="TextBox 8"/>
          <p:cNvSpPr txBox="1"/>
          <p:nvPr/>
        </p:nvSpPr>
        <p:spPr>
          <a:xfrm>
            <a:off x="7201132" y="4807629"/>
            <a:ext cx="11086868" cy="1519129"/>
          </a:xfrm>
          <a:prstGeom prst="rect">
            <a:avLst/>
          </a:prstGeom>
        </p:spPr>
        <p:txBody>
          <a:bodyPr lIns="0" tIns="0" rIns="0" bIns="0" rtlCol="0" anchor="t">
            <a:spAutoFit/>
          </a:bodyPr>
          <a:lstStyle/>
          <a:p>
            <a:pPr algn="ctr">
              <a:lnSpc>
                <a:spcPts val="5808"/>
              </a:lnSpc>
            </a:pPr>
            <a:r>
              <a:rPr lang="en-US" sz="5808" spc="-458">
                <a:solidFill>
                  <a:srgbClr val="000000"/>
                </a:solidFill>
                <a:latin typeface="Archivo Black"/>
                <a:ea typeface="Archivo Black"/>
                <a:cs typeface="Archivo Black"/>
                <a:sym typeface="Archivo Black"/>
              </a:rPr>
              <a:t>PRACTICAL</a:t>
            </a:r>
          </a:p>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DEMO</a:t>
            </a:r>
          </a:p>
        </p:txBody>
      </p:sp>
      <p:sp>
        <p:nvSpPr>
          <p:cNvPr id="9" name="TextBox 9"/>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2" name="Group 2"/>
          <p:cNvGrpSpPr>
            <a:grpSpLocks noChangeAspect="1"/>
          </p:cNvGrpSpPr>
          <p:nvPr/>
        </p:nvGrpSpPr>
        <p:grpSpPr>
          <a:xfrm>
            <a:off x="4808499" y="1170683"/>
            <a:ext cx="8368238" cy="8368236"/>
            <a:chOff x="0" y="0"/>
            <a:chExt cx="6350000" cy="6350000"/>
          </a:xfrm>
        </p:grpSpPr>
        <p:sp>
          <p:nvSpPr>
            <p:cNvPr id="3" name="Freeform 3"/>
            <p:cNvSpPr/>
            <p:nvPr/>
          </p:nvSpPr>
          <p:spPr>
            <a:xfrm>
              <a:off x="-14231" y="-32"/>
              <a:ext cx="6378462" cy="6350064"/>
            </a:xfrm>
            <a:custGeom>
              <a:avLst/>
              <a:gdLst/>
              <a:ahLst/>
              <a:cxnLst/>
              <a:rect l="l" t="t" r="r" b="b"/>
              <a:pathLst>
                <a:path w="6378462" h="6350064">
                  <a:moveTo>
                    <a:pt x="3189231" y="32"/>
                  </a:moveTo>
                  <a:lnTo>
                    <a:pt x="3189231" y="32"/>
                  </a:lnTo>
                  <a:cubicBezTo>
                    <a:pt x="2051530" y="-5056"/>
                    <a:pt x="998068" y="598980"/>
                    <a:pt x="427743" y="1583419"/>
                  </a:cubicBezTo>
                  <a:cubicBezTo>
                    <a:pt x="-142581" y="2567857"/>
                    <a:pt x="-142581" y="3782207"/>
                    <a:pt x="427743" y="4766645"/>
                  </a:cubicBezTo>
                  <a:cubicBezTo>
                    <a:pt x="998068" y="5751084"/>
                    <a:pt x="2051530" y="6355120"/>
                    <a:pt x="3189231" y="6350032"/>
                  </a:cubicBezTo>
                  <a:cubicBezTo>
                    <a:pt x="4326932" y="6355120"/>
                    <a:pt x="5380395" y="5751084"/>
                    <a:pt x="5950719" y="4766645"/>
                  </a:cubicBezTo>
                  <a:cubicBezTo>
                    <a:pt x="6521043" y="3782207"/>
                    <a:pt x="6521043" y="2567857"/>
                    <a:pt x="5950719" y="1583419"/>
                  </a:cubicBezTo>
                  <a:cubicBezTo>
                    <a:pt x="5380395" y="598980"/>
                    <a:pt x="4326932" y="-5056"/>
                    <a:pt x="3189231" y="32"/>
                  </a:cubicBezTo>
                  <a:close/>
                </a:path>
              </a:pathLst>
            </a:custGeom>
            <a:solidFill>
              <a:srgbClr val="083579"/>
            </a:solidFill>
          </p:spPr>
          <p:txBody>
            <a:bodyPr/>
            <a:lstStyle/>
            <a:p>
              <a:endParaRPr lang="en-US"/>
            </a:p>
          </p:txBody>
        </p:sp>
      </p:grpSp>
      <p:sp>
        <p:nvSpPr>
          <p:cNvPr id="4" name="Freeform 4"/>
          <p:cNvSpPr/>
          <p:nvPr/>
        </p:nvSpPr>
        <p:spPr>
          <a:xfrm rot="5844619">
            <a:off x="5791210" y="1066877"/>
            <a:ext cx="6705579" cy="8381974"/>
          </a:xfrm>
          <a:custGeom>
            <a:avLst/>
            <a:gdLst/>
            <a:ahLst/>
            <a:cxnLst/>
            <a:rect l="l" t="t" r="r" b="b"/>
            <a:pathLst>
              <a:path w="6705579" h="8381974">
                <a:moveTo>
                  <a:pt x="0" y="0"/>
                </a:moveTo>
                <a:lnTo>
                  <a:pt x="6705580" y="0"/>
                </a:lnTo>
                <a:lnTo>
                  <a:pt x="6705580" y="8381975"/>
                </a:lnTo>
                <a:lnTo>
                  <a:pt x="0" y="8381975"/>
                </a:lnTo>
                <a:lnTo>
                  <a:pt x="0" y="0"/>
                </a:lnTo>
                <a:close/>
              </a:path>
            </a:pathLst>
          </a:custGeom>
          <a:blipFill>
            <a:blip r:embed="rId2"/>
            <a:stretch>
              <a:fillRect/>
            </a:stretch>
          </a:blipFill>
        </p:spPr>
        <p:txBody>
          <a:bodyPr/>
          <a:lstStyle/>
          <a:p>
            <a:endParaRPr lang="en-US"/>
          </a:p>
        </p:txBody>
      </p:sp>
      <p:sp>
        <p:nvSpPr>
          <p:cNvPr id="6" name="TextBox 6"/>
          <p:cNvSpPr txBox="1"/>
          <p:nvPr/>
        </p:nvSpPr>
        <p:spPr>
          <a:xfrm>
            <a:off x="4853473" y="4628037"/>
            <a:ext cx="8323265" cy="1202376"/>
          </a:xfrm>
          <a:prstGeom prst="rect">
            <a:avLst/>
          </a:prstGeom>
        </p:spPr>
        <p:txBody>
          <a:bodyPr lIns="0" tIns="0" rIns="0" bIns="0" rtlCol="0" anchor="t">
            <a:spAutoFit/>
          </a:bodyPr>
          <a:lstStyle/>
          <a:p>
            <a:pPr marL="0" lvl="0" indent="0" algn="ctr">
              <a:lnSpc>
                <a:spcPts val="9057"/>
              </a:lnSpc>
              <a:spcBef>
                <a:spcPct val="0"/>
              </a:spcBef>
            </a:pPr>
            <a:r>
              <a:rPr lang="en-US" sz="9057" spc="-715">
                <a:solidFill>
                  <a:srgbClr val="ECECEC"/>
                </a:solidFill>
                <a:latin typeface="Archivo Black"/>
                <a:ea typeface="Archivo Black"/>
                <a:cs typeface="Archivo Black"/>
                <a:sym typeface="Archivo Black"/>
              </a:rPr>
              <a:t>Questions?</a:t>
            </a:r>
          </a:p>
        </p:txBody>
      </p:sp>
      <p:grpSp>
        <p:nvGrpSpPr>
          <p:cNvPr id="7" name="Group 7"/>
          <p:cNvGrpSpPr/>
          <p:nvPr/>
        </p:nvGrpSpPr>
        <p:grpSpPr>
          <a:xfrm>
            <a:off x="441041" y="476652"/>
            <a:ext cx="746499" cy="746499"/>
            <a:chOff x="0" y="0"/>
            <a:chExt cx="995332" cy="995332"/>
          </a:xfrm>
        </p:grpSpPr>
        <p:sp>
          <p:nvSpPr>
            <p:cNvPr id="8" name="Freeform 8"/>
            <p:cNvSpPr/>
            <p:nvPr/>
          </p:nvSpPr>
          <p:spPr>
            <a:xfrm>
              <a:off x="0" y="0"/>
              <a:ext cx="995332" cy="995332"/>
            </a:xfrm>
            <a:custGeom>
              <a:avLst/>
              <a:gdLst/>
              <a:ahLst/>
              <a:cxnLst/>
              <a:rect l="l" t="t" r="r" b="b"/>
              <a:pathLst>
                <a:path w="995332" h="995332">
                  <a:moveTo>
                    <a:pt x="0" y="0"/>
                  </a:moveTo>
                  <a:lnTo>
                    <a:pt x="995332" y="0"/>
                  </a:lnTo>
                  <a:lnTo>
                    <a:pt x="995332" y="995332"/>
                  </a:lnTo>
                  <a:lnTo>
                    <a:pt x="0" y="99533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9" name="Freeform 9"/>
            <p:cNvSpPr/>
            <p:nvPr/>
          </p:nvSpPr>
          <p:spPr>
            <a:xfrm>
              <a:off x="0" y="0"/>
              <a:ext cx="995332" cy="995332"/>
            </a:xfrm>
            <a:custGeom>
              <a:avLst/>
              <a:gdLst/>
              <a:ahLst/>
              <a:cxnLst/>
              <a:rect l="l" t="t" r="r" b="b"/>
              <a:pathLst>
                <a:path w="995332" h="995332">
                  <a:moveTo>
                    <a:pt x="0" y="0"/>
                  </a:moveTo>
                  <a:lnTo>
                    <a:pt x="995332" y="0"/>
                  </a:lnTo>
                  <a:lnTo>
                    <a:pt x="995332" y="995332"/>
                  </a:lnTo>
                  <a:lnTo>
                    <a:pt x="0" y="995332"/>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10" name="TextBox 10"/>
          <p:cNvSpPr txBox="1"/>
          <p:nvPr/>
        </p:nvSpPr>
        <p:spPr>
          <a:xfrm>
            <a:off x="1328601" y="521980"/>
            <a:ext cx="5274185" cy="620836"/>
          </a:xfrm>
          <a:prstGeom prst="rect">
            <a:avLst/>
          </a:prstGeom>
        </p:spPr>
        <p:txBody>
          <a:bodyPr lIns="0" tIns="0" rIns="0" bIns="0" rtlCol="0" anchor="t">
            <a:spAutoFit/>
          </a:bodyPr>
          <a:lstStyle/>
          <a:p>
            <a:pPr algn="l">
              <a:lnSpc>
                <a:spcPts val="2484"/>
              </a:lnSpc>
            </a:pPr>
            <a:r>
              <a:rPr lang="en-US" sz="1774">
                <a:solidFill>
                  <a:srgbClr val="2B2B2B"/>
                </a:solidFill>
                <a:latin typeface="Garet Light"/>
                <a:ea typeface="Garet Light"/>
                <a:cs typeface="Garet Light"/>
                <a:sym typeface="Garet Light"/>
              </a:rPr>
              <a:t>The Ohio Center for Law Related Education | Est. 1984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1598790" y="1559650"/>
            <a:ext cx="9125543" cy="7167700"/>
          </a:xfrm>
          <a:custGeom>
            <a:avLst/>
            <a:gdLst/>
            <a:ahLst/>
            <a:cxnLst/>
            <a:rect l="l" t="t" r="r" b="b"/>
            <a:pathLst>
              <a:path w="9125543" h="7167700">
                <a:moveTo>
                  <a:pt x="0" y="0"/>
                </a:moveTo>
                <a:lnTo>
                  <a:pt x="9125544" y="0"/>
                </a:lnTo>
                <a:lnTo>
                  <a:pt x="9125544" y="7167700"/>
                </a:lnTo>
                <a:lnTo>
                  <a:pt x="0" y="71677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4" name="Freeform 4"/>
          <p:cNvSpPr/>
          <p:nvPr/>
        </p:nvSpPr>
        <p:spPr>
          <a:xfrm>
            <a:off x="2136636" y="4857663"/>
            <a:ext cx="5390118" cy="3869686"/>
          </a:xfrm>
          <a:custGeom>
            <a:avLst/>
            <a:gdLst/>
            <a:ahLst/>
            <a:cxnLst/>
            <a:rect l="l" t="t" r="r" b="b"/>
            <a:pathLst>
              <a:path w="5390118" h="3869686">
                <a:moveTo>
                  <a:pt x="0" y="0"/>
                </a:moveTo>
                <a:lnTo>
                  <a:pt x="5390118" y="0"/>
                </a:lnTo>
                <a:lnTo>
                  <a:pt x="5390118" y="3869687"/>
                </a:lnTo>
                <a:lnTo>
                  <a:pt x="0" y="3869687"/>
                </a:lnTo>
                <a:lnTo>
                  <a:pt x="0" y="0"/>
                </a:lnTo>
                <a:close/>
              </a:path>
            </a:pathLst>
          </a:custGeom>
          <a:blipFill>
            <a:blip r:embed="rId3" cstate="print">
              <a:extLst>
                <a:ext uri="{28A0092B-C50C-407E-A947-70E740481C1C}">
                  <a14:useLocalDpi xmlns:a14="http://schemas.microsoft.com/office/drawing/2010/main"/>
                </a:ext>
              </a:extLst>
            </a:blip>
            <a:stretch>
              <a:fillRect/>
            </a:stretch>
          </a:blipFill>
        </p:spPr>
        <p:txBody>
          <a:bodyPr/>
          <a:lstStyle/>
          <a:p>
            <a:endParaRPr lang="en-US"/>
          </a:p>
        </p:txBody>
      </p:sp>
      <p:sp>
        <p:nvSpPr>
          <p:cNvPr id="5" name="Freeform 5"/>
          <p:cNvSpPr/>
          <p:nvPr/>
        </p:nvSpPr>
        <p:spPr>
          <a:xfrm>
            <a:off x="12578212" y="-981045"/>
            <a:ext cx="5709788" cy="1962091"/>
          </a:xfrm>
          <a:custGeom>
            <a:avLst/>
            <a:gdLst/>
            <a:ahLst/>
            <a:cxnLst/>
            <a:rect l="l" t="t" r="r" b="b"/>
            <a:pathLst>
              <a:path w="5709788" h="1962091">
                <a:moveTo>
                  <a:pt x="0" y="0"/>
                </a:moveTo>
                <a:lnTo>
                  <a:pt x="5709788" y="0"/>
                </a:lnTo>
                <a:lnTo>
                  <a:pt x="5709788" y="1962090"/>
                </a:lnTo>
                <a:lnTo>
                  <a:pt x="0" y="1962090"/>
                </a:lnTo>
                <a:lnTo>
                  <a:pt x="0" y="0"/>
                </a:lnTo>
                <a:close/>
              </a:path>
            </a:pathLst>
          </a:custGeom>
          <a:blipFill>
            <a:blip>
              <a:alphaModFix amt="6000"/>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6" name="Group 6"/>
          <p:cNvGrpSpPr/>
          <p:nvPr/>
        </p:nvGrpSpPr>
        <p:grpSpPr>
          <a:xfrm>
            <a:off x="8051964" y="1992698"/>
            <a:ext cx="1299146" cy="1299146"/>
            <a:chOff x="0" y="0"/>
            <a:chExt cx="812800" cy="812800"/>
          </a:xfrm>
        </p:grpSpPr>
        <p:sp>
          <p:nvSpPr>
            <p:cNvPr id="7" name="Freeform 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8" name="TextBox 8"/>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grpSp>
        <p:nvGrpSpPr>
          <p:cNvPr id="9" name="Group 9"/>
          <p:cNvGrpSpPr/>
          <p:nvPr/>
        </p:nvGrpSpPr>
        <p:grpSpPr>
          <a:xfrm>
            <a:off x="8051964" y="3484849"/>
            <a:ext cx="1299146" cy="1299146"/>
            <a:chOff x="0" y="0"/>
            <a:chExt cx="812800" cy="812800"/>
          </a:xfrm>
        </p:grpSpPr>
        <p:sp>
          <p:nvSpPr>
            <p:cNvPr id="10" name="Freeform 1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11" name="TextBox 11"/>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grpSp>
        <p:nvGrpSpPr>
          <p:cNvPr id="12" name="Group 12"/>
          <p:cNvGrpSpPr/>
          <p:nvPr/>
        </p:nvGrpSpPr>
        <p:grpSpPr>
          <a:xfrm>
            <a:off x="8051964" y="5143500"/>
            <a:ext cx="1299146" cy="1299146"/>
            <a:chOff x="0" y="0"/>
            <a:chExt cx="812800" cy="812800"/>
          </a:xfrm>
        </p:grpSpPr>
        <p:sp>
          <p:nvSpPr>
            <p:cNvPr id="13" name="Freeform 1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14" name="TextBox 14"/>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grpSp>
        <p:nvGrpSpPr>
          <p:cNvPr id="15" name="Group 15"/>
          <p:cNvGrpSpPr/>
          <p:nvPr/>
        </p:nvGrpSpPr>
        <p:grpSpPr>
          <a:xfrm>
            <a:off x="8051964" y="6804596"/>
            <a:ext cx="1299146" cy="129914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83579"/>
            </a:solidFill>
          </p:spPr>
          <p:txBody>
            <a:bodyPr/>
            <a:lstStyle/>
            <a:p>
              <a:endParaRPr lang="en-US"/>
            </a:p>
          </p:txBody>
        </p:sp>
        <p:sp>
          <p:nvSpPr>
            <p:cNvPr id="17" name="TextBox 17"/>
            <p:cNvSpPr txBox="1"/>
            <p:nvPr/>
          </p:nvSpPr>
          <p:spPr>
            <a:xfrm>
              <a:off x="76200" y="57150"/>
              <a:ext cx="660400" cy="679450"/>
            </a:xfrm>
            <a:prstGeom prst="rect">
              <a:avLst/>
            </a:prstGeom>
          </p:spPr>
          <p:txBody>
            <a:bodyPr lIns="50800" tIns="50800" rIns="50800" bIns="50800" rtlCol="0" anchor="ctr"/>
            <a:lstStyle/>
            <a:p>
              <a:pPr algn="ctr">
                <a:lnSpc>
                  <a:spcPts val="2256"/>
                </a:lnSpc>
              </a:pPr>
              <a:endParaRPr/>
            </a:p>
          </p:txBody>
        </p:sp>
      </p:grpSp>
      <p:sp>
        <p:nvSpPr>
          <p:cNvPr id="18" name="Freeform 18"/>
          <p:cNvSpPr/>
          <p:nvPr/>
        </p:nvSpPr>
        <p:spPr>
          <a:xfrm>
            <a:off x="8204115" y="7038821"/>
            <a:ext cx="994845" cy="830696"/>
          </a:xfrm>
          <a:custGeom>
            <a:avLst/>
            <a:gdLst/>
            <a:ahLst/>
            <a:cxnLst/>
            <a:rect l="l" t="t" r="r" b="b"/>
            <a:pathLst>
              <a:path w="994845" h="830696">
                <a:moveTo>
                  <a:pt x="0" y="0"/>
                </a:moveTo>
                <a:lnTo>
                  <a:pt x="994845" y="0"/>
                </a:lnTo>
                <a:lnTo>
                  <a:pt x="994845" y="830696"/>
                </a:lnTo>
                <a:lnTo>
                  <a:pt x="0" y="830696"/>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9" name="Freeform 19"/>
          <p:cNvSpPr/>
          <p:nvPr/>
        </p:nvSpPr>
        <p:spPr>
          <a:xfrm>
            <a:off x="8242964" y="2266241"/>
            <a:ext cx="917148" cy="752061"/>
          </a:xfrm>
          <a:custGeom>
            <a:avLst/>
            <a:gdLst/>
            <a:ahLst/>
            <a:cxnLst/>
            <a:rect l="l" t="t" r="r" b="b"/>
            <a:pathLst>
              <a:path w="917148" h="752061">
                <a:moveTo>
                  <a:pt x="0" y="0"/>
                </a:moveTo>
                <a:lnTo>
                  <a:pt x="917147" y="0"/>
                </a:lnTo>
                <a:lnTo>
                  <a:pt x="917147" y="752061"/>
                </a:lnTo>
                <a:lnTo>
                  <a:pt x="0" y="752061"/>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US"/>
          </a:p>
        </p:txBody>
      </p:sp>
      <p:sp>
        <p:nvSpPr>
          <p:cNvPr id="20" name="Freeform 20"/>
          <p:cNvSpPr/>
          <p:nvPr/>
        </p:nvSpPr>
        <p:spPr>
          <a:xfrm>
            <a:off x="8322666" y="3664505"/>
            <a:ext cx="757743" cy="939836"/>
          </a:xfrm>
          <a:custGeom>
            <a:avLst/>
            <a:gdLst/>
            <a:ahLst/>
            <a:cxnLst/>
            <a:rect l="l" t="t" r="r" b="b"/>
            <a:pathLst>
              <a:path w="757743" h="939836">
                <a:moveTo>
                  <a:pt x="0" y="0"/>
                </a:moveTo>
                <a:lnTo>
                  <a:pt x="757743" y="0"/>
                </a:lnTo>
                <a:lnTo>
                  <a:pt x="757743" y="939835"/>
                </a:lnTo>
                <a:lnTo>
                  <a:pt x="0" y="939835"/>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sp>
        <p:nvSpPr>
          <p:cNvPr id="21" name="Freeform 21"/>
          <p:cNvSpPr/>
          <p:nvPr/>
        </p:nvSpPr>
        <p:spPr>
          <a:xfrm>
            <a:off x="8269205" y="5431696"/>
            <a:ext cx="890906" cy="712725"/>
          </a:xfrm>
          <a:custGeom>
            <a:avLst/>
            <a:gdLst/>
            <a:ahLst/>
            <a:cxnLst/>
            <a:rect l="l" t="t" r="r" b="b"/>
            <a:pathLst>
              <a:path w="890906" h="712725">
                <a:moveTo>
                  <a:pt x="0" y="0"/>
                </a:moveTo>
                <a:lnTo>
                  <a:pt x="890906" y="0"/>
                </a:lnTo>
                <a:lnTo>
                  <a:pt x="890906" y="712725"/>
                </a:lnTo>
                <a:lnTo>
                  <a:pt x="0" y="712725"/>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2" name="TextBox 22"/>
          <p:cNvSpPr txBox="1"/>
          <p:nvPr/>
        </p:nvSpPr>
        <p:spPr>
          <a:xfrm>
            <a:off x="9616023" y="2282226"/>
            <a:ext cx="6722715" cy="653416"/>
          </a:xfrm>
          <a:prstGeom prst="rect">
            <a:avLst/>
          </a:prstGeom>
        </p:spPr>
        <p:txBody>
          <a:bodyPr lIns="0" tIns="0" rIns="0" bIns="0" rtlCol="0" anchor="t">
            <a:spAutoFit/>
          </a:bodyPr>
          <a:lstStyle/>
          <a:p>
            <a:pPr algn="l">
              <a:lnSpc>
                <a:spcPts val="5459"/>
              </a:lnSpc>
            </a:pPr>
            <a:r>
              <a:rPr lang="en-US" sz="3899" i="1">
                <a:solidFill>
                  <a:srgbClr val="083579"/>
                </a:solidFill>
                <a:latin typeface="League Spartan"/>
                <a:ea typeface="League Spartan"/>
                <a:cs typeface="League Spartan"/>
                <a:sym typeface="League Spartan"/>
              </a:rPr>
              <a:t>Map of the Territory</a:t>
            </a:r>
          </a:p>
        </p:txBody>
      </p:sp>
      <p:sp>
        <p:nvSpPr>
          <p:cNvPr id="23" name="TextBox 23"/>
          <p:cNvSpPr txBox="1"/>
          <p:nvPr/>
        </p:nvSpPr>
        <p:spPr>
          <a:xfrm>
            <a:off x="9616023" y="3774377"/>
            <a:ext cx="6190804" cy="653416"/>
          </a:xfrm>
          <a:prstGeom prst="rect">
            <a:avLst/>
          </a:prstGeom>
        </p:spPr>
        <p:txBody>
          <a:bodyPr lIns="0" tIns="0" rIns="0" bIns="0" rtlCol="0" anchor="t">
            <a:spAutoFit/>
          </a:bodyPr>
          <a:lstStyle/>
          <a:p>
            <a:pPr algn="l">
              <a:lnSpc>
                <a:spcPts val="5459"/>
              </a:lnSpc>
            </a:pPr>
            <a:r>
              <a:rPr lang="en-US" sz="3899" i="1">
                <a:solidFill>
                  <a:srgbClr val="083579"/>
                </a:solidFill>
                <a:latin typeface="League Spartan"/>
                <a:ea typeface="League Spartan"/>
                <a:cs typeface="League Spartan"/>
                <a:sym typeface="League Spartan"/>
              </a:rPr>
              <a:t>Best Practices</a:t>
            </a:r>
          </a:p>
        </p:txBody>
      </p:sp>
      <p:sp>
        <p:nvSpPr>
          <p:cNvPr id="24" name="TextBox 24"/>
          <p:cNvSpPr txBox="1"/>
          <p:nvPr/>
        </p:nvSpPr>
        <p:spPr>
          <a:xfrm>
            <a:off x="9616023" y="5433027"/>
            <a:ext cx="7412279" cy="653416"/>
          </a:xfrm>
          <a:prstGeom prst="rect">
            <a:avLst/>
          </a:prstGeom>
        </p:spPr>
        <p:txBody>
          <a:bodyPr lIns="0" tIns="0" rIns="0" bIns="0" rtlCol="0" anchor="t">
            <a:spAutoFit/>
          </a:bodyPr>
          <a:lstStyle/>
          <a:p>
            <a:pPr algn="l">
              <a:lnSpc>
                <a:spcPts val="5459"/>
              </a:lnSpc>
            </a:pPr>
            <a:r>
              <a:rPr lang="en-US" sz="3899" i="1">
                <a:solidFill>
                  <a:srgbClr val="083579"/>
                </a:solidFill>
                <a:latin typeface="League Spartan"/>
                <a:ea typeface="League Spartan"/>
                <a:cs typeface="League Spartan"/>
                <a:sym typeface="League Spartan"/>
              </a:rPr>
              <a:t>Practical Demos</a:t>
            </a:r>
          </a:p>
        </p:txBody>
      </p:sp>
      <p:sp>
        <p:nvSpPr>
          <p:cNvPr id="25" name="TextBox 25"/>
          <p:cNvSpPr txBox="1"/>
          <p:nvPr/>
        </p:nvSpPr>
        <p:spPr>
          <a:xfrm>
            <a:off x="9548895" y="7094124"/>
            <a:ext cx="7488436" cy="653416"/>
          </a:xfrm>
          <a:prstGeom prst="rect">
            <a:avLst/>
          </a:prstGeom>
        </p:spPr>
        <p:txBody>
          <a:bodyPr lIns="0" tIns="0" rIns="0" bIns="0" rtlCol="0" anchor="t">
            <a:spAutoFit/>
          </a:bodyPr>
          <a:lstStyle/>
          <a:p>
            <a:pPr algn="l">
              <a:lnSpc>
                <a:spcPts val="5459"/>
              </a:lnSpc>
            </a:pPr>
            <a:r>
              <a:rPr lang="en-US" sz="3899" i="1">
                <a:solidFill>
                  <a:srgbClr val="083579"/>
                </a:solidFill>
                <a:latin typeface="League Spartan"/>
                <a:ea typeface="League Spartan"/>
                <a:cs typeface="League Spartan"/>
                <a:sym typeface="League Spartan"/>
              </a:rPr>
              <a:t>Questions</a:t>
            </a:r>
          </a:p>
        </p:txBody>
      </p:sp>
      <p:sp>
        <p:nvSpPr>
          <p:cNvPr id="26" name="TextBox 26"/>
          <p:cNvSpPr txBox="1"/>
          <p:nvPr/>
        </p:nvSpPr>
        <p:spPr>
          <a:xfrm>
            <a:off x="712488" y="2057341"/>
            <a:ext cx="6531462" cy="785704"/>
          </a:xfrm>
          <a:prstGeom prst="rect">
            <a:avLst/>
          </a:prstGeom>
        </p:spPr>
        <p:txBody>
          <a:bodyPr lIns="0" tIns="0" rIns="0" bIns="0" rtlCol="0" anchor="t">
            <a:spAutoFit/>
          </a:bodyPr>
          <a:lstStyle/>
          <a:p>
            <a:pPr marL="0" lvl="0" indent="0" algn="l">
              <a:lnSpc>
                <a:spcPts val="5808"/>
              </a:lnSpc>
              <a:spcBef>
                <a:spcPct val="0"/>
              </a:spcBef>
            </a:pPr>
            <a:r>
              <a:rPr lang="en-US" sz="5808" spc="-458">
                <a:solidFill>
                  <a:srgbClr val="FFFFFF"/>
                </a:solidFill>
                <a:latin typeface="Archivo Black"/>
                <a:ea typeface="Archivo Black"/>
                <a:cs typeface="Archivo Black"/>
                <a:sym typeface="Archivo Black"/>
              </a:rPr>
              <a:t>Session Outline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601509" cy="13716000"/>
            </a:xfrm>
            <a:prstGeom prst="rect">
              <a:avLst/>
            </a:prstGeom>
          </p:spPr>
        </p:pic>
      </p:grpSp>
      <p:grpSp>
        <p:nvGrpSpPr>
          <p:cNvPr id="5" name="Group 5"/>
          <p:cNvGrpSpPr/>
          <p:nvPr/>
        </p:nvGrpSpPr>
        <p:grpSpPr>
          <a:xfrm>
            <a:off x="12230644" y="269513"/>
            <a:ext cx="1027844" cy="1027844"/>
            <a:chOff x="0" y="0"/>
            <a:chExt cx="1370458" cy="1370458"/>
          </a:xfrm>
        </p:grpSpPr>
        <p:sp>
          <p:nvSpPr>
            <p:cNvPr id="6" name="Freeform 6"/>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8" name="TextBox 8"/>
          <p:cNvSpPr txBox="1"/>
          <p:nvPr/>
        </p:nvSpPr>
        <p:spPr>
          <a:xfrm>
            <a:off x="7201132" y="1392607"/>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What is AI?</a:t>
            </a:r>
          </a:p>
        </p:txBody>
      </p:sp>
      <p:sp>
        <p:nvSpPr>
          <p:cNvPr id="9" name="TextBox 9"/>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sp>
        <p:nvSpPr>
          <p:cNvPr id="10" name="TextBox 10"/>
          <p:cNvSpPr txBox="1"/>
          <p:nvPr/>
        </p:nvSpPr>
        <p:spPr>
          <a:xfrm>
            <a:off x="8386256" y="2121161"/>
            <a:ext cx="9065488" cy="4490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Understanding what AI </a:t>
            </a:r>
            <a:r>
              <a:rPr lang="en-US" sz="2572" i="1">
                <a:solidFill>
                  <a:srgbClr val="000000"/>
                </a:solidFill>
                <a:latin typeface="Garet Italics"/>
                <a:ea typeface="Garet Italics"/>
                <a:cs typeface="Garet Italics"/>
                <a:sym typeface="Garet Italics"/>
              </a:rPr>
              <a:t>is and is not</a:t>
            </a:r>
            <a:r>
              <a:rPr lang="en-US" sz="2572">
                <a:solidFill>
                  <a:srgbClr val="000000"/>
                </a:solidFill>
                <a:latin typeface="Garet"/>
                <a:ea typeface="Garet"/>
                <a:cs typeface="Garet"/>
                <a:sym typeface="Garet"/>
              </a:rPr>
              <a:t> is critical! </a:t>
            </a:r>
          </a:p>
        </p:txBody>
      </p:sp>
      <p:sp>
        <p:nvSpPr>
          <p:cNvPr id="11" name="TextBox 11"/>
          <p:cNvSpPr txBox="1"/>
          <p:nvPr/>
        </p:nvSpPr>
        <p:spPr>
          <a:xfrm>
            <a:off x="7435851" y="2121161"/>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grpSp>
        <p:nvGrpSpPr>
          <p:cNvPr id="12" name="Group 12"/>
          <p:cNvGrpSpPr/>
          <p:nvPr/>
        </p:nvGrpSpPr>
        <p:grpSpPr>
          <a:xfrm>
            <a:off x="8386256" y="2736553"/>
            <a:ext cx="9667025" cy="1298467"/>
            <a:chOff x="0" y="0"/>
            <a:chExt cx="12889367" cy="1731289"/>
          </a:xfrm>
        </p:grpSpPr>
        <p:sp>
          <p:nvSpPr>
            <p:cNvPr id="13" name="TextBox 13"/>
            <p:cNvSpPr txBox="1"/>
            <p:nvPr/>
          </p:nvSpPr>
          <p:spPr>
            <a:xfrm>
              <a:off x="802050" y="-51955"/>
              <a:ext cx="12087317" cy="1783244"/>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Artificial Intelligence (AI) is a field of computer science that is dedicated to enabling machines that can perform tasks ordinarily requiring human labor.</a:t>
              </a:r>
            </a:p>
          </p:txBody>
        </p:sp>
        <p:sp>
          <p:nvSpPr>
            <p:cNvPr id="14" name="TextBox 14"/>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A</a:t>
              </a:r>
            </a:p>
          </p:txBody>
        </p:sp>
      </p:grpSp>
      <p:grpSp>
        <p:nvGrpSpPr>
          <p:cNvPr id="15" name="Group 15"/>
          <p:cNvGrpSpPr/>
          <p:nvPr/>
        </p:nvGrpSpPr>
        <p:grpSpPr>
          <a:xfrm>
            <a:off x="8386256" y="4220452"/>
            <a:ext cx="9667025" cy="395755"/>
            <a:chOff x="0" y="0"/>
            <a:chExt cx="12889367" cy="527673"/>
          </a:xfrm>
        </p:grpSpPr>
        <p:sp>
          <p:nvSpPr>
            <p:cNvPr id="16" name="TextBox 16"/>
            <p:cNvSpPr txBox="1"/>
            <p:nvPr/>
          </p:nvSpPr>
          <p:spPr>
            <a:xfrm>
              <a:off x="802050" y="-51955"/>
              <a:ext cx="12087317" cy="57962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AI </a:t>
              </a:r>
              <a:r>
                <a:rPr lang="en-US" sz="2572" i="1">
                  <a:solidFill>
                    <a:srgbClr val="000000"/>
                  </a:solidFill>
                  <a:latin typeface="Garet Italics"/>
                  <a:ea typeface="Garet Italics"/>
                  <a:cs typeface="Garet Italics"/>
                  <a:sym typeface="Garet Italics"/>
                </a:rPr>
                <a:t>is not </a:t>
              </a:r>
              <a:r>
                <a:rPr lang="en-US" sz="2572">
                  <a:solidFill>
                    <a:srgbClr val="000000"/>
                  </a:solidFill>
                  <a:latin typeface="Garet"/>
                  <a:ea typeface="Garet"/>
                  <a:cs typeface="Garet"/>
                  <a:sym typeface="Garet"/>
                </a:rPr>
                <a:t>a “thinking” brain! </a:t>
              </a:r>
            </a:p>
          </p:txBody>
        </p:sp>
        <p:sp>
          <p:nvSpPr>
            <p:cNvPr id="17" name="TextBox 17"/>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B</a:t>
              </a:r>
            </a:p>
          </p:txBody>
        </p:sp>
      </p:grpSp>
      <p:sp>
        <p:nvSpPr>
          <p:cNvPr id="18" name="TextBox 18"/>
          <p:cNvSpPr txBox="1"/>
          <p:nvPr/>
        </p:nvSpPr>
        <p:spPr>
          <a:xfrm>
            <a:off x="8386256" y="7191747"/>
            <a:ext cx="9065488" cy="9062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There is a </a:t>
            </a:r>
            <a:r>
              <a:rPr lang="en-US" sz="2572" b="1" i="1">
                <a:solidFill>
                  <a:srgbClr val="000000"/>
                </a:solidFill>
                <a:latin typeface="Garet Bold Italics"/>
                <a:ea typeface="Garet Bold Italics"/>
                <a:cs typeface="Garet Bold Italics"/>
                <a:sym typeface="Garet Bold Italics"/>
              </a:rPr>
              <a:t>wide </a:t>
            </a:r>
            <a:r>
              <a:rPr lang="en-US" sz="2572">
                <a:solidFill>
                  <a:srgbClr val="000000"/>
                </a:solidFill>
                <a:latin typeface="Garet"/>
                <a:ea typeface="Garet"/>
                <a:cs typeface="Garet"/>
                <a:sym typeface="Garet"/>
              </a:rPr>
              <a:t> range of AI tools available, and the quality (as well as price) varies drastically! </a:t>
            </a:r>
          </a:p>
        </p:txBody>
      </p:sp>
      <p:sp>
        <p:nvSpPr>
          <p:cNvPr id="19" name="TextBox 19"/>
          <p:cNvSpPr txBox="1"/>
          <p:nvPr/>
        </p:nvSpPr>
        <p:spPr>
          <a:xfrm>
            <a:off x="7435851" y="5716202"/>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20" name="TextBox 20"/>
          <p:cNvSpPr txBox="1"/>
          <p:nvPr/>
        </p:nvSpPr>
        <p:spPr>
          <a:xfrm>
            <a:off x="8386256" y="5716202"/>
            <a:ext cx="9065488" cy="1351721"/>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Generative AI is a subset of tools that “creates” new things (images, videos, text, audio, etc.) from pieces in their library of references.</a:t>
            </a:r>
          </a:p>
        </p:txBody>
      </p:sp>
      <p:sp>
        <p:nvSpPr>
          <p:cNvPr id="21" name="TextBox 21"/>
          <p:cNvSpPr txBox="1"/>
          <p:nvPr/>
        </p:nvSpPr>
        <p:spPr>
          <a:xfrm>
            <a:off x="7435851" y="7191747"/>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grpSp>
        <p:nvGrpSpPr>
          <p:cNvPr id="22" name="Group 22"/>
          <p:cNvGrpSpPr/>
          <p:nvPr/>
        </p:nvGrpSpPr>
        <p:grpSpPr>
          <a:xfrm>
            <a:off x="8386256" y="4739422"/>
            <a:ext cx="9667025" cy="852955"/>
            <a:chOff x="0" y="0"/>
            <a:chExt cx="12889367" cy="1137273"/>
          </a:xfrm>
        </p:grpSpPr>
        <p:sp>
          <p:nvSpPr>
            <p:cNvPr id="23" name="TextBox 23"/>
            <p:cNvSpPr txBox="1"/>
            <p:nvPr/>
          </p:nvSpPr>
          <p:spPr>
            <a:xfrm>
              <a:off x="802050" y="-51955"/>
              <a:ext cx="12087317" cy="118922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Most AI relies on patterns and probabilistic “reasoning” to make predictions.</a:t>
              </a:r>
            </a:p>
          </p:txBody>
        </p:sp>
        <p:sp>
          <p:nvSpPr>
            <p:cNvPr id="24" name="TextBox 24"/>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C</a:t>
              </a:r>
            </a:p>
          </p:txBody>
        </p:sp>
      </p:grpSp>
      <p:sp>
        <p:nvSpPr>
          <p:cNvPr id="25" name="TextBox 25"/>
          <p:cNvSpPr txBox="1"/>
          <p:nvPr/>
        </p:nvSpPr>
        <p:spPr>
          <a:xfrm>
            <a:off x="8386256" y="8221781"/>
            <a:ext cx="9065488" cy="906209"/>
          </a:xfrm>
          <a:prstGeom prst="rect">
            <a:avLst/>
          </a:prstGeom>
        </p:spPr>
        <p:txBody>
          <a:bodyPr lIns="0" tIns="0" rIns="0" bIns="0" rtlCol="0" anchor="t">
            <a:spAutoFit/>
          </a:bodyPr>
          <a:lstStyle/>
          <a:p>
            <a:pPr algn="l">
              <a:lnSpc>
                <a:spcPts val="3601"/>
              </a:lnSpc>
            </a:pPr>
            <a:r>
              <a:rPr lang="en-US" sz="2572" i="1">
                <a:solidFill>
                  <a:srgbClr val="000000"/>
                </a:solidFill>
                <a:latin typeface="Garet Italics"/>
                <a:ea typeface="Garet Italics"/>
                <a:cs typeface="Garet Italics"/>
                <a:sym typeface="Garet Italics"/>
              </a:rPr>
              <a:t>“You are not a parrot, and AI is not a human!”</a:t>
            </a:r>
            <a:r>
              <a:rPr lang="en-US" sz="2572">
                <a:solidFill>
                  <a:srgbClr val="000000"/>
                </a:solidFill>
                <a:latin typeface="Garet"/>
                <a:ea typeface="Garet"/>
                <a:cs typeface="Garet"/>
                <a:sym typeface="Garet"/>
              </a:rPr>
              <a:t> - Emily Bender</a:t>
            </a:r>
          </a:p>
        </p:txBody>
      </p:sp>
      <p:sp>
        <p:nvSpPr>
          <p:cNvPr id="26" name="TextBox 26"/>
          <p:cNvSpPr txBox="1"/>
          <p:nvPr/>
        </p:nvSpPr>
        <p:spPr>
          <a:xfrm>
            <a:off x="7435851" y="8221781"/>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601509" cy="13716000"/>
            </a:xfrm>
            <a:prstGeom prst="rect">
              <a:avLst/>
            </a:prstGeom>
          </p:spPr>
        </p:pic>
      </p:grpSp>
      <p:grpSp>
        <p:nvGrpSpPr>
          <p:cNvPr id="5" name="Group 5"/>
          <p:cNvGrpSpPr/>
          <p:nvPr/>
        </p:nvGrpSpPr>
        <p:grpSpPr>
          <a:xfrm>
            <a:off x="12230644" y="269513"/>
            <a:ext cx="1027844" cy="1027844"/>
            <a:chOff x="0" y="0"/>
            <a:chExt cx="1370458" cy="1370458"/>
          </a:xfrm>
        </p:grpSpPr>
        <p:sp>
          <p:nvSpPr>
            <p:cNvPr id="6" name="Freeform 6"/>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8" name="TextBox 8"/>
          <p:cNvSpPr txBox="1"/>
          <p:nvPr/>
        </p:nvSpPr>
        <p:spPr>
          <a:xfrm>
            <a:off x="7201132" y="1392607"/>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Are you using AI?</a:t>
            </a:r>
          </a:p>
        </p:txBody>
      </p:sp>
      <p:sp>
        <p:nvSpPr>
          <p:cNvPr id="9" name="TextBox 9"/>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sp>
        <p:nvSpPr>
          <p:cNvPr id="10" name="TextBox 10"/>
          <p:cNvSpPr txBox="1"/>
          <p:nvPr/>
        </p:nvSpPr>
        <p:spPr>
          <a:xfrm>
            <a:off x="8386256" y="3282275"/>
            <a:ext cx="9065488" cy="4490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Personally?</a:t>
            </a:r>
          </a:p>
        </p:txBody>
      </p:sp>
      <p:sp>
        <p:nvSpPr>
          <p:cNvPr id="11" name="TextBox 11"/>
          <p:cNvSpPr txBox="1"/>
          <p:nvPr/>
        </p:nvSpPr>
        <p:spPr>
          <a:xfrm>
            <a:off x="7435851" y="3282275"/>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12" name="TextBox 12"/>
          <p:cNvSpPr txBox="1"/>
          <p:nvPr/>
        </p:nvSpPr>
        <p:spPr>
          <a:xfrm>
            <a:off x="8386256" y="6884013"/>
            <a:ext cx="9065488" cy="4490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With your students?</a:t>
            </a:r>
          </a:p>
        </p:txBody>
      </p:sp>
      <p:sp>
        <p:nvSpPr>
          <p:cNvPr id="13" name="TextBox 13"/>
          <p:cNvSpPr txBox="1"/>
          <p:nvPr/>
        </p:nvSpPr>
        <p:spPr>
          <a:xfrm>
            <a:off x="7435851" y="5086350"/>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14" name="TextBox 14"/>
          <p:cNvSpPr txBox="1"/>
          <p:nvPr/>
        </p:nvSpPr>
        <p:spPr>
          <a:xfrm>
            <a:off x="8386256" y="5086350"/>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In your classroom?</a:t>
            </a:r>
          </a:p>
        </p:txBody>
      </p:sp>
      <p:sp>
        <p:nvSpPr>
          <p:cNvPr id="15" name="TextBox 15"/>
          <p:cNvSpPr txBox="1"/>
          <p:nvPr/>
        </p:nvSpPr>
        <p:spPr>
          <a:xfrm>
            <a:off x="7435851" y="6884013"/>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3" name="Group 3"/>
          <p:cNvGrpSpPr/>
          <p:nvPr/>
        </p:nvGrpSpPr>
        <p:grpSpPr>
          <a:xfrm>
            <a:off x="0" y="0"/>
            <a:ext cx="7201132" cy="10287000"/>
            <a:chOff x="0" y="0"/>
            <a:chExt cx="9601509" cy="13716000"/>
          </a:xfrm>
        </p:grpSpPr>
        <p:pic>
          <p:nvPicPr>
            <p:cNvPr id="4" name="Pictur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601509" cy="13716000"/>
            </a:xfrm>
            <a:prstGeom prst="rect">
              <a:avLst/>
            </a:prstGeom>
          </p:spPr>
        </p:pic>
      </p:grpSp>
      <p:grpSp>
        <p:nvGrpSpPr>
          <p:cNvPr id="5" name="Group 5"/>
          <p:cNvGrpSpPr/>
          <p:nvPr/>
        </p:nvGrpSpPr>
        <p:grpSpPr>
          <a:xfrm>
            <a:off x="12230644" y="269513"/>
            <a:ext cx="1027844" cy="1027844"/>
            <a:chOff x="0" y="0"/>
            <a:chExt cx="1370458" cy="1370458"/>
          </a:xfrm>
        </p:grpSpPr>
        <p:sp>
          <p:nvSpPr>
            <p:cNvPr id="6" name="Freeform 6"/>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8" name="TextBox 8"/>
          <p:cNvSpPr txBox="1"/>
          <p:nvPr/>
        </p:nvSpPr>
        <p:spPr>
          <a:xfrm>
            <a:off x="7201132" y="1617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Best Practices</a:t>
            </a:r>
          </a:p>
        </p:txBody>
      </p:sp>
      <p:sp>
        <p:nvSpPr>
          <p:cNvPr id="9" name="TextBox 9"/>
          <p:cNvSpPr txBox="1"/>
          <p:nvPr/>
        </p:nvSpPr>
        <p:spPr>
          <a:xfrm>
            <a:off x="12319511" y="9713205"/>
            <a:ext cx="5589786" cy="308539"/>
          </a:xfrm>
          <a:prstGeom prst="rect">
            <a:avLst/>
          </a:prstGeom>
        </p:spPr>
        <p:txBody>
          <a:bodyPr lIns="0" tIns="0" rIns="0" bIns="0" rtlCol="0" anchor="t">
            <a:spAutoFit/>
          </a:bodyPr>
          <a:lstStyle/>
          <a:p>
            <a:pPr marL="0" lvl="0" indent="0" algn="r">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sp>
        <p:nvSpPr>
          <p:cNvPr id="10" name="TextBox 10"/>
          <p:cNvSpPr txBox="1"/>
          <p:nvPr/>
        </p:nvSpPr>
        <p:spPr>
          <a:xfrm>
            <a:off x="8386256" y="2575145"/>
            <a:ext cx="9065488" cy="445113"/>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Be aware of AI’s limitations and its mechanics</a:t>
            </a:r>
          </a:p>
        </p:txBody>
      </p:sp>
      <p:sp>
        <p:nvSpPr>
          <p:cNvPr id="11" name="TextBox 11"/>
          <p:cNvSpPr txBox="1"/>
          <p:nvPr/>
        </p:nvSpPr>
        <p:spPr>
          <a:xfrm>
            <a:off x="7435851" y="2575145"/>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grpSp>
        <p:nvGrpSpPr>
          <p:cNvPr id="12" name="Group 12"/>
          <p:cNvGrpSpPr/>
          <p:nvPr/>
        </p:nvGrpSpPr>
        <p:grpSpPr>
          <a:xfrm>
            <a:off x="8434355" y="3248858"/>
            <a:ext cx="9667025" cy="845163"/>
            <a:chOff x="0" y="0"/>
            <a:chExt cx="12889367" cy="1126884"/>
          </a:xfrm>
        </p:grpSpPr>
        <p:sp>
          <p:nvSpPr>
            <p:cNvPr id="13" name="TextBox 13"/>
            <p:cNvSpPr txBox="1"/>
            <p:nvPr/>
          </p:nvSpPr>
          <p:spPr>
            <a:xfrm>
              <a:off x="802050" y="-51955"/>
              <a:ext cx="12087317" cy="117883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“Hallucination” is the tendency to create nonexistent, false information</a:t>
              </a:r>
            </a:p>
          </p:txBody>
        </p:sp>
        <p:sp>
          <p:nvSpPr>
            <p:cNvPr id="14" name="TextBox 14"/>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A</a:t>
              </a:r>
            </a:p>
          </p:txBody>
        </p:sp>
      </p:grpSp>
      <p:grpSp>
        <p:nvGrpSpPr>
          <p:cNvPr id="15" name="Group 15"/>
          <p:cNvGrpSpPr/>
          <p:nvPr/>
        </p:nvGrpSpPr>
        <p:grpSpPr>
          <a:xfrm>
            <a:off x="8386256" y="4322621"/>
            <a:ext cx="9667025" cy="391859"/>
            <a:chOff x="0" y="0"/>
            <a:chExt cx="12889367" cy="522479"/>
          </a:xfrm>
        </p:grpSpPr>
        <p:sp>
          <p:nvSpPr>
            <p:cNvPr id="16" name="TextBox 16"/>
            <p:cNvSpPr txBox="1"/>
            <p:nvPr/>
          </p:nvSpPr>
          <p:spPr>
            <a:xfrm>
              <a:off x="802050" y="-51955"/>
              <a:ext cx="12087317" cy="574434"/>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AI is “trained” on yes/no responses so it seeks validation. </a:t>
              </a:r>
            </a:p>
          </p:txBody>
        </p:sp>
        <p:sp>
          <p:nvSpPr>
            <p:cNvPr id="17" name="TextBox 17"/>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B</a:t>
              </a:r>
            </a:p>
          </p:txBody>
        </p:sp>
      </p:grpSp>
      <p:sp>
        <p:nvSpPr>
          <p:cNvPr id="18" name="TextBox 18"/>
          <p:cNvSpPr txBox="1"/>
          <p:nvPr/>
        </p:nvSpPr>
        <p:spPr>
          <a:xfrm>
            <a:off x="8386256" y="5505055"/>
            <a:ext cx="9065488" cy="4490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GIGO (Garbage In, Garbage Out)</a:t>
            </a:r>
          </a:p>
        </p:txBody>
      </p:sp>
      <p:sp>
        <p:nvSpPr>
          <p:cNvPr id="19" name="TextBox 19"/>
          <p:cNvSpPr txBox="1"/>
          <p:nvPr/>
        </p:nvSpPr>
        <p:spPr>
          <a:xfrm>
            <a:off x="7435851" y="5505055"/>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grpSp>
        <p:nvGrpSpPr>
          <p:cNvPr id="20" name="Group 20"/>
          <p:cNvGrpSpPr/>
          <p:nvPr/>
        </p:nvGrpSpPr>
        <p:grpSpPr>
          <a:xfrm>
            <a:off x="8482454" y="6182664"/>
            <a:ext cx="9667025" cy="1298467"/>
            <a:chOff x="0" y="0"/>
            <a:chExt cx="12889367" cy="1731289"/>
          </a:xfrm>
        </p:grpSpPr>
        <p:sp>
          <p:nvSpPr>
            <p:cNvPr id="21" name="TextBox 21"/>
            <p:cNvSpPr txBox="1"/>
            <p:nvPr/>
          </p:nvSpPr>
          <p:spPr>
            <a:xfrm>
              <a:off x="802050" y="-51955"/>
              <a:ext cx="12087317" cy="1783244"/>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Prompt engineering is the practice of crafting a prompt and instructions most likely to yield good results.</a:t>
              </a:r>
            </a:p>
          </p:txBody>
        </p:sp>
        <p:sp>
          <p:nvSpPr>
            <p:cNvPr id="22" name="TextBox 22"/>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A</a:t>
              </a:r>
            </a:p>
          </p:txBody>
        </p:sp>
      </p:grpSp>
      <p:grpSp>
        <p:nvGrpSpPr>
          <p:cNvPr id="23" name="Group 23"/>
          <p:cNvGrpSpPr/>
          <p:nvPr/>
        </p:nvGrpSpPr>
        <p:grpSpPr>
          <a:xfrm>
            <a:off x="8434355" y="7709730"/>
            <a:ext cx="9667025" cy="845163"/>
            <a:chOff x="0" y="0"/>
            <a:chExt cx="12889367" cy="1126884"/>
          </a:xfrm>
        </p:grpSpPr>
        <p:sp>
          <p:nvSpPr>
            <p:cNvPr id="24" name="TextBox 24"/>
            <p:cNvSpPr txBox="1"/>
            <p:nvPr/>
          </p:nvSpPr>
          <p:spPr>
            <a:xfrm>
              <a:off x="802050" y="-51955"/>
              <a:ext cx="12087317" cy="117883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Models are changing swiftly, so you need to adapt as they grow and change.</a:t>
              </a:r>
            </a:p>
          </p:txBody>
        </p:sp>
        <p:sp>
          <p:nvSpPr>
            <p:cNvPr id="25" name="TextBox 25"/>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B</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3" name="Group 3"/>
          <p:cNvGrpSpPr/>
          <p:nvPr/>
        </p:nvGrpSpPr>
        <p:grpSpPr>
          <a:xfrm>
            <a:off x="13308687" y="0"/>
            <a:ext cx="7201132" cy="10287000"/>
            <a:chOff x="0" y="0"/>
            <a:chExt cx="9601509" cy="13716000"/>
          </a:xfrm>
        </p:grpSpPr>
        <p:pic>
          <p:nvPicPr>
            <p:cNvPr id="4" name="Pictur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601509" cy="13716000"/>
            </a:xfrm>
            <a:prstGeom prst="rect">
              <a:avLst/>
            </a:prstGeom>
          </p:spPr>
        </p:pic>
      </p:grpSp>
      <p:grpSp>
        <p:nvGrpSpPr>
          <p:cNvPr id="5" name="Group 5"/>
          <p:cNvGrpSpPr/>
          <p:nvPr/>
        </p:nvGrpSpPr>
        <p:grpSpPr>
          <a:xfrm>
            <a:off x="6208651" y="232547"/>
            <a:ext cx="1027844" cy="1027844"/>
            <a:chOff x="0" y="0"/>
            <a:chExt cx="1370458" cy="1370458"/>
          </a:xfrm>
        </p:grpSpPr>
        <p:sp>
          <p:nvSpPr>
            <p:cNvPr id="6" name="Freeform 6"/>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8" name="TextBox 8"/>
          <p:cNvSpPr txBox="1"/>
          <p:nvPr/>
        </p:nvSpPr>
        <p:spPr>
          <a:xfrm>
            <a:off x="1028700" y="2084514"/>
            <a:ext cx="11776107" cy="9062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Although not </a:t>
            </a:r>
            <a:r>
              <a:rPr lang="en-US" sz="2572" i="1">
                <a:solidFill>
                  <a:srgbClr val="000000"/>
                </a:solidFill>
                <a:latin typeface="Garet Italics"/>
                <a:ea typeface="Garet Italics"/>
                <a:cs typeface="Garet Italics"/>
                <a:sym typeface="Garet Italics"/>
              </a:rPr>
              <a:t>essential </a:t>
            </a:r>
            <a:r>
              <a:rPr lang="en-US" sz="2572">
                <a:solidFill>
                  <a:srgbClr val="000000"/>
                </a:solidFill>
                <a:latin typeface="Garet"/>
                <a:ea typeface="Garet"/>
                <a:cs typeface="Garet"/>
                <a:sym typeface="Garet"/>
              </a:rPr>
              <a:t>in newer models, using a well designed Role-Task-Format prompt helps. </a:t>
            </a:r>
          </a:p>
        </p:txBody>
      </p:sp>
      <p:sp>
        <p:nvSpPr>
          <p:cNvPr id="9" name="TextBox 9"/>
          <p:cNvSpPr txBox="1"/>
          <p:nvPr/>
        </p:nvSpPr>
        <p:spPr>
          <a:xfrm>
            <a:off x="328230" y="2084195"/>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10" name="TextBox 10"/>
          <p:cNvSpPr txBox="1"/>
          <p:nvPr/>
        </p:nvSpPr>
        <p:spPr>
          <a:xfrm>
            <a:off x="1278635" y="135564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ROLE - TASK - FORMAT</a:t>
            </a:r>
          </a:p>
        </p:txBody>
      </p:sp>
      <p:sp>
        <p:nvSpPr>
          <p:cNvPr id="11" name="TextBox 11"/>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12" name="Group 12"/>
          <p:cNvGrpSpPr/>
          <p:nvPr/>
        </p:nvGrpSpPr>
        <p:grpSpPr>
          <a:xfrm>
            <a:off x="1278635" y="3150711"/>
            <a:ext cx="9667025" cy="391859"/>
            <a:chOff x="0" y="0"/>
            <a:chExt cx="12889367" cy="522479"/>
          </a:xfrm>
        </p:grpSpPr>
        <p:sp>
          <p:nvSpPr>
            <p:cNvPr id="13" name="TextBox 13"/>
            <p:cNvSpPr txBox="1"/>
            <p:nvPr/>
          </p:nvSpPr>
          <p:spPr>
            <a:xfrm>
              <a:off x="802050" y="-51955"/>
              <a:ext cx="12087317" cy="574434"/>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Role: Give the AI an identity to assume</a:t>
              </a:r>
            </a:p>
          </p:txBody>
        </p:sp>
        <p:sp>
          <p:nvSpPr>
            <p:cNvPr id="14" name="TextBox 14"/>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A</a:t>
              </a:r>
            </a:p>
          </p:txBody>
        </p:sp>
      </p:grpSp>
      <p:grpSp>
        <p:nvGrpSpPr>
          <p:cNvPr id="15" name="Group 15"/>
          <p:cNvGrpSpPr/>
          <p:nvPr/>
        </p:nvGrpSpPr>
        <p:grpSpPr>
          <a:xfrm>
            <a:off x="1278635" y="3702557"/>
            <a:ext cx="9667025" cy="391859"/>
            <a:chOff x="0" y="0"/>
            <a:chExt cx="12889367" cy="522479"/>
          </a:xfrm>
        </p:grpSpPr>
        <p:sp>
          <p:nvSpPr>
            <p:cNvPr id="16" name="TextBox 16"/>
            <p:cNvSpPr txBox="1"/>
            <p:nvPr/>
          </p:nvSpPr>
          <p:spPr>
            <a:xfrm>
              <a:off x="802050" y="-51955"/>
              <a:ext cx="12087317" cy="574434"/>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Task: Define the task they will complete</a:t>
              </a:r>
            </a:p>
          </p:txBody>
        </p:sp>
        <p:sp>
          <p:nvSpPr>
            <p:cNvPr id="17" name="TextBox 17"/>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B</a:t>
              </a:r>
            </a:p>
          </p:txBody>
        </p:sp>
      </p:grpSp>
      <p:sp>
        <p:nvSpPr>
          <p:cNvPr id="18" name="TextBox 18"/>
          <p:cNvSpPr txBox="1"/>
          <p:nvPr/>
        </p:nvSpPr>
        <p:spPr>
          <a:xfrm>
            <a:off x="487484" y="4850160"/>
            <a:ext cx="12470179" cy="4587939"/>
          </a:xfrm>
          <a:prstGeom prst="rect">
            <a:avLst/>
          </a:prstGeom>
        </p:spPr>
        <p:txBody>
          <a:bodyPr lIns="0" tIns="0" rIns="0" bIns="0" rtlCol="0" anchor="t">
            <a:spAutoFit/>
          </a:bodyPr>
          <a:lstStyle/>
          <a:p>
            <a:pPr algn="l">
              <a:lnSpc>
                <a:spcPts val="3321"/>
              </a:lnSpc>
            </a:pPr>
            <a:r>
              <a:rPr lang="en-US" sz="2372" b="1">
                <a:solidFill>
                  <a:srgbClr val="000000"/>
                </a:solidFill>
                <a:latin typeface="Garet Bold"/>
                <a:ea typeface="Garet Bold"/>
                <a:cs typeface="Garet Bold"/>
                <a:sym typeface="Garet Bold"/>
              </a:rPr>
              <a:t>EXAMPLE:</a:t>
            </a:r>
          </a:p>
          <a:p>
            <a:pPr algn="l">
              <a:lnSpc>
                <a:spcPts val="3321"/>
              </a:lnSpc>
            </a:pPr>
            <a:r>
              <a:rPr lang="en-US" sz="2372" u="sng">
                <a:solidFill>
                  <a:srgbClr val="000000"/>
                </a:solidFill>
                <a:latin typeface="Garet"/>
                <a:ea typeface="Garet"/>
                <a:cs typeface="Garet"/>
                <a:sym typeface="Garet"/>
              </a:rPr>
              <a:t>Role</a:t>
            </a:r>
            <a:r>
              <a:rPr lang="en-US" sz="2372">
                <a:solidFill>
                  <a:srgbClr val="000000"/>
                </a:solidFill>
                <a:latin typeface="Garet"/>
                <a:ea typeface="Garet"/>
                <a:cs typeface="Garet"/>
                <a:sym typeface="Garet"/>
              </a:rPr>
              <a:t>: You are a high school government teacher with extensive knowledge in the constitution. You are widely read in a range of constitutional scholars like Erwin Chemerinsky and Akhil Amar. You prioritize accessibility and breaking down complex topics for a lay audience with less background knowledge.</a:t>
            </a:r>
          </a:p>
          <a:p>
            <a:pPr algn="l">
              <a:lnSpc>
                <a:spcPts val="3321"/>
              </a:lnSpc>
            </a:pPr>
            <a:r>
              <a:rPr lang="en-US" sz="2372" u="sng">
                <a:solidFill>
                  <a:srgbClr val="000000"/>
                </a:solidFill>
                <a:latin typeface="Garet"/>
                <a:ea typeface="Garet"/>
                <a:cs typeface="Garet"/>
                <a:sym typeface="Garet"/>
              </a:rPr>
              <a:t>Task</a:t>
            </a:r>
            <a:r>
              <a:rPr lang="en-US" sz="2372">
                <a:solidFill>
                  <a:srgbClr val="000000"/>
                </a:solidFill>
                <a:latin typeface="Garet"/>
                <a:ea typeface="Garet"/>
                <a:cs typeface="Garet"/>
                <a:sym typeface="Garet"/>
              </a:rPr>
              <a:t>: Conduct deep research on the opinions released in the October 2025 Term of the United States Supreme Court. Based on the assessment of reputable legal scholars, summarize the majority and dissenting opinions of the most important cases of the term.</a:t>
            </a:r>
          </a:p>
          <a:p>
            <a:pPr algn="l">
              <a:lnSpc>
                <a:spcPts val="3321"/>
              </a:lnSpc>
            </a:pPr>
            <a:r>
              <a:rPr lang="en-US" sz="2372" u="sng">
                <a:solidFill>
                  <a:srgbClr val="000000"/>
                </a:solidFill>
                <a:latin typeface="Garet"/>
                <a:ea typeface="Garet"/>
                <a:cs typeface="Garet"/>
                <a:sym typeface="Garet"/>
              </a:rPr>
              <a:t>Format</a:t>
            </a:r>
            <a:r>
              <a:rPr lang="en-US" sz="2372">
                <a:solidFill>
                  <a:srgbClr val="000000"/>
                </a:solidFill>
                <a:latin typeface="Garet"/>
                <a:ea typeface="Garet"/>
                <a:cs typeface="Garet"/>
                <a:sym typeface="Garet"/>
              </a:rPr>
              <a:t>: Give me a table of contents, a one-paragraph summary for each that includes the vote, the majority summary, and dissent if any. Cite all your work.</a:t>
            </a:r>
          </a:p>
        </p:txBody>
      </p:sp>
      <p:grpSp>
        <p:nvGrpSpPr>
          <p:cNvPr id="19" name="Group 19"/>
          <p:cNvGrpSpPr/>
          <p:nvPr/>
        </p:nvGrpSpPr>
        <p:grpSpPr>
          <a:xfrm>
            <a:off x="1278635" y="4189666"/>
            <a:ext cx="9667025" cy="391859"/>
            <a:chOff x="0" y="0"/>
            <a:chExt cx="12889367" cy="522479"/>
          </a:xfrm>
        </p:grpSpPr>
        <p:sp>
          <p:nvSpPr>
            <p:cNvPr id="20" name="TextBox 20"/>
            <p:cNvSpPr txBox="1"/>
            <p:nvPr/>
          </p:nvSpPr>
          <p:spPr>
            <a:xfrm>
              <a:off x="802050" y="-51955"/>
              <a:ext cx="12087317" cy="574434"/>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Format: Specify the output</a:t>
              </a:r>
            </a:p>
          </p:txBody>
        </p:sp>
        <p:sp>
          <p:nvSpPr>
            <p:cNvPr id="21" name="TextBox 21"/>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C</a:t>
              </a: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3" name="Group 3"/>
          <p:cNvGrpSpPr/>
          <p:nvPr/>
        </p:nvGrpSpPr>
        <p:grpSpPr>
          <a:xfrm>
            <a:off x="11086868" y="0"/>
            <a:ext cx="7201132" cy="10287000"/>
            <a:chOff x="0" y="0"/>
            <a:chExt cx="9601509" cy="13716000"/>
          </a:xfrm>
        </p:grpSpPr>
        <p:pic>
          <p:nvPicPr>
            <p:cNvPr id="4" name="Pictur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601509" cy="13716000"/>
            </a:xfrm>
            <a:prstGeom prst="rect">
              <a:avLst/>
            </a:prstGeom>
          </p:spPr>
        </p:pic>
      </p:grpSp>
      <p:grpSp>
        <p:nvGrpSpPr>
          <p:cNvPr id="5" name="Group 5"/>
          <p:cNvGrpSpPr/>
          <p:nvPr/>
        </p:nvGrpSpPr>
        <p:grpSpPr>
          <a:xfrm>
            <a:off x="5029512" y="269513"/>
            <a:ext cx="1027844" cy="1027844"/>
            <a:chOff x="0" y="0"/>
            <a:chExt cx="1370458" cy="1370458"/>
          </a:xfrm>
        </p:grpSpPr>
        <p:sp>
          <p:nvSpPr>
            <p:cNvPr id="6" name="Freeform 6"/>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8" name="TextBox 8"/>
          <p:cNvSpPr txBox="1"/>
          <p:nvPr/>
        </p:nvSpPr>
        <p:spPr>
          <a:xfrm>
            <a:off x="1278635" y="2575145"/>
            <a:ext cx="9065488" cy="9062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AI relies on recency bias and working “memory” to create a product. You can </a:t>
            </a:r>
            <a:r>
              <a:rPr lang="en-US" sz="2572" b="1" i="1">
                <a:solidFill>
                  <a:srgbClr val="000000"/>
                </a:solidFill>
                <a:latin typeface="Garet Bold Italics"/>
                <a:ea typeface="Garet Bold Italics"/>
                <a:cs typeface="Garet Bold Italics"/>
                <a:sym typeface="Garet Bold Italics"/>
              </a:rPr>
              <a:t>prime </a:t>
            </a:r>
            <a:r>
              <a:rPr lang="en-US" sz="2572">
                <a:solidFill>
                  <a:srgbClr val="000000"/>
                </a:solidFill>
                <a:latin typeface="Garet"/>
                <a:ea typeface="Garet"/>
                <a:cs typeface="Garet"/>
                <a:sym typeface="Garet"/>
              </a:rPr>
              <a:t>the tool.</a:t>
            </a:r>
            <a:r>
              <a:rPr lang="en-US" sz="2572" b="1">
                <a:solidFill>
                  <a:srgbClr val="000000"/>
                </a:solidFill>
                <a:latin typeface="Garet Bold"/>
                <a:ea typeface="Garet Bold"/>
                <a:cs typeface="Garet Bold"/>
                <a:sym typeface="Garet Bold"/>
              </a:rPr>
              <a:t> </a:t>
            </a:r>
          </a:p>
        </p:txBody>
      </p:sp>
      <p:sp>
        <p:nvSpPr>
          <p:cNvPr id="9" name="TextBox 9"/>
          <p:cNvSpPr txBox="1"/>
          <p:nvPr/>
        </p:nvSpPr>
        <p:spPr>
          <a:xfrm>
            <a:off x="328230" y="2575145"/>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10" name="TextBox 10"/>
          <p:cNvSpPr txBox="1"/>
          <p:nvPr/>
        </p:nvSpPr>
        <p:spPr>
          <a:xfrm>
            <a:off x="0" y="1617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Prime - Prompt - Proof</a:t>
            </a:r>
          </a:p>
        </p:txBody>
      </p:sp>
      <p:sp>
        <p:nvSpPr>
          <p:cNvPr id="11" name="TextBox 11"/>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12" name="Group 12"/>
          <p:cNvGrpSpPr/>
          <p:nvPr/>
        </p:nvGrpSpPr>
        <p:grpSpPr>
          <a:xfrm>
            <a:off x="1278635" y="3702162"/>
            <a:ext cx="9667025" cy="1298467"/>
            <a:chOff x="0" y="0"/>
            <a:chExt cx="12889367" cy="1731289"/>
          </a:xfrm>
        </p:grpSpPr>
        <p:sp>
          <p:nvSpPr>
            <p:cNvPr id="13" name="TextBox 13"/>
            <p:cNvSpPr txBox="1"/>
            <p:nvPr/>
          </p:nvSpPr>
          <p:spPr>
            <a:xfrm>
              <a:off x="802050" y="-51955"/>
              <a:ext cx="12087317" cy="1783244"/>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If you don’t put information into its working memory, you run the risk of it using information you don’t want.</a:t>
              </a:r>
            </a:p>
          </p:txBody>
        </p:sp>
        <p:sp>
          <p:nvSpPr>
            <p:cNvPr id="14" name="TextBox 14"/>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A</a:t>
              </a:r>
            </a:p>
          </p:txBody>
        </p:sp>
      </p:grpSp>
      <p:grpSp>
        <p:nvGrpSpPr>
          <p:cNvPr id="15" name="Group 15"/>
          <p:cNvGrpSpPr/>
          <p:nvPr/>
        </p:nvGrpSpPr>
        <p:grpSpPr>
          <a:xfrm>
            <a:off x="1278635" y="5163415"/>
            <a:ext cx="9667025" cy="845163"/>
            <a:chOff x="0" y="0"/>
            <a:chExt cx="12889367" cy="1126884"/>
          </a:xfrm>
        </p:grpSpPr>
        <p:sp>
          <p:nvSpPr>
            <p:cNvPr id="16" name="TextBox 16"/>
            <p:cNvSpPr txBox="1"/>
            <p:nvPr/>
          </p:nvSpPr>
          <p:spPr>
            <a:xfrm>
              <a:off x="802050" y="-51955"/>
              <a:ext cx="12087317" cy="117883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Starting with a pure conversation about a topic gives the tool a working memory rooted in the topic.</a:t>
              </a:r>
            </a:p>
          </p:txBody>
        </p:sp>
        <p:sp>
          <p:nvSpPr>
            <p:cNvPr id="17" name="TextBox 17"/>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B</a:t>
              </a:r>
            </a:p>
          </p:txBody>
        </p:sp>
      </p:grpSp>
      <p:sp>
        <p:nvSpPr>
          <p:cNvPr id="18" name="TextBox 18"/>
          <p:cNvSpPr txBox="1"/>
          <p:nvPr/>
        </p:nvSpPr>
        <p:spPr>
          <a:xfrm>
            <a:off x="1278635" y="6322615"/>
            <a:ext cx="9065488" cy="9062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Once primed, you can </a:t>
            </a:r>
            <a:r>
              <a:rPr lang="en-US" sz="2572" b="1" i="1">
                <a:solidFill>
                  <a:srgbClr val="000000"/>
                </a:solidFill>
                <a:latin typeface="Garet Bold Italics"/>
                <a:ea typeface="Garet Bold Italics"/>
                <a:cs typeface="Garet Bold Italics"/>
                <a:sym typeface="Garet Bold Italics"/>
              </a:rPr>
              <a:t>prompt </a:t>
            </a:r>
            <a:r>
              <a:rPr lang="en-US" sz="2572">
                <a:solidFill>
                  <a:srgbClr val="000000"/>
                </a:solidFill>
                <a:latin typeface="Garet"/>
                <a:ea typeface="Garet"/>
                <a:cs typeface="Garet"/>
                <a:sym typeface="Garet"/>
              </a:rPr>
              <a:t>with a well-designed prompt that will draw upon the memory</a:t>
            </a:r>
          </a:p>
        </p:txBody>
      </p:sp>
      <p:sp>
        <p:nvSpPr>
          <p:cNvPr id="19" name="TextBox 19"/>
          <p:cNvSpPr txBox="1"/>
          <p:nvPr/>
        </p:nvSpPr>
        <p:spPr>
          <a:xfrm>
            <a:off x="328230" y="6322615"/>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02</a:t>
            </a:r>
          </a:p>
        </p:txBody>
      </p:sp>
      <p:sp>
        <p:nvSpPr>
          <p:cNvPr id="20" name="TextBox 20"/>
          <p:cNvSpPr txBox="1"/>
          <p:nvPr/>
        </p:nvSpPr>
        <p:spPr>
          <a:xfrm>
            <a:off x="1278635" y="7543149"/>
            <a:ext cx="9065488" cy="9062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ALWAYS </a:t>
            </a:r>
            <a:r>
              <a:rPr lang="en-US" sz="2572" b="1" i="1">
                <a:solidFill>
                  <a:srgbClr val="000000"/>
                </a:solidFill>
                <a:latin typeface="Garet Bold Italics"/>
                <a:ea typeface="Garet Bold Italics"/>
                <a:cs typeface="Garet Bold Italics"/>
                <a:sym typeface="Garet Bold Italics"/>
              </a:rPr>
              <a:t>proof </a:t>
            </a:r>
            <a:r>
              <a:rPr lang="en-US" sz="2572">
                <a:solidFill>
                  <a:srgbClr val="000000"/>
                </a:solidFill>
                <a:latin typeface="Garet"/>
                <a:ea typeface="Garet"/>
                <a:cs typeface="Garet"/>
                <a:sym typeface="Garet"/>
              </a:rPr>
              <a:t>the output for accuracy, errors, awkward phrasing. </a:t>
            </a:r>
          </a:p>
        </p:txBody>
      </p:sp>
      <p:sp>
        <p:nvSpPr>
          <p:cNvPr id="21" name="TextBox 21"/>
          <p:cNvSpPr txBox="1"/>
          <p:nvPr/>
        </p:nvSpPr>
        <p:spPr>
          <a:xfrm>
            <a:off x="328230" y="7543149"/>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03</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3" name="Group 3"/>
          <p:cNvGrpSpPr/>
          <p:nvPr/>
        </p:nvGrpSpPr>
        <p:grpSpPr>
          <a:xfrm>
            <a:off x="12464396" y="0"/>
            <a:ext cx="7201132" cy="10287000"/>
            <a:chOff x="0" y="0"/>
            <a:chExt cx="9601509" cy="13716000"/>
          </a:xfrm>
        </p:grpSpPr>
        <p:pic>
          <p:nvPicPr>
            <p:cNvPr id="4" name="Picture 4"/>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0" y="0"/>
              <a:ext cx="9601509" cy="13716000"/>
            </a:xfrm>
            <a:prstGeom prst="rect">
              <a:avLst/>
            </a:prstGeom>
          </p:spPr>
        </p:pic>
      </p:grpSp>
      <p:grpSp>
        <p:nvGrpSpPr>
          <p:cNvPr id="5" name="Group 5"/>
          <p:cNvGrpSpPr/>
          <p:nvPr/>
        </p:nvGrpSpPr>
        <p:grpSpPr>
          <a:xfrm>
            <a:off x="5658511" y="267905"/>
            <a:ext cx="1027844" cy="1027844"/>
            <a:chOff x="0" y="0"/>
            <a:chExt cx="1370458" cy="1370458"/>
          </a:xfrm>
        </p:grpSpPr>
        <p:sp>
          <p:nvSpPr>
            <p:cNvPr id="6" name="Freeform 6"/>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7" name="Freeform 7"/>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grpSp>
      <p:sp>
        <p:nvSpPr>
          <p:cNvPr id="8" name="TextBox 8"/>
          <p:cNvSpPr txBox="1"/>
          <p:nvPr/>
        </p:nvSpPr>
        <p:spPr>
          <a:xfrm>
            <a:off x="1278635" y="2575145"/>
            <a:ext cx="9065488" cy="9062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Use generative AI chat tools as a teacher to explore topics.</a:t>
            </a:r>
          </a:p>
        </p:txBody>
      </p:sp>
      <p:sp>
        <p:nvSpPr>
          <p:cNvPr id="9" name="TextBox 9"/>
          <p:cNvSpPr txBox="1"/>
          <p:nvPr/>
        </p:nvSpPr>
        <p:spPr>
          <a:xfrm>
            <a:off x="328230" y="2575145"/>
            <a:ext cx="601537" cy="445113"/>
          </a:xfrm>
          <a:prstGeom prst="rect">
            <a:avLst/>
          </a:prstGeom>
        </p:spPr>
        <p:txBody>
          <a:bodyPr lIns="0" tIns="0" rIns="0" bIns="0" rtlCol="0" anchor="t">
            <a:spAutoFit/>
          </a:bodyPr>
          <a:lstStyle/>
          <a:p>
            <a:pPr algn="r">
              <a:lnSpc>
                <a:spcPts val="3601"/>
              </a:lnSpc>
            </a:pPr>
            <a:r>
              <a:rPr lang="en-US" sz="2572" b="1">
                <a:solidFill>
                  <a:srgbClr val="000000"/>
                </a:solidFill>
                <a:latin typeface="Garet Bold"/>
                <a:ea typeface="Garet Bold"/>
                <a:cs typeface="Garet Bold"/>
                <a:sym typeface="Garet Bold"/>
              </a:rPr>
              <a:t>01</a:t>
            </a:r>
          </a:p>
        </p:txBody>
      </p:sp>
      <p:sp>
        <p:nvSpPr>
          <p:cNvPr id="10" name="TextBox 10"/>
          <p:cNvSpPr txBox="1"/>
          <p:nvPr/>
        </p:nvSpPr>
        <p:spPr>
          <a:xfrm>
            <a:off x="628998" y="1619599"/>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Make Me An Expert</a:t>
            </a:r>
          </a:p>
        </p:txBody>
      </p:sp>
      <p:sp>
        <p:nvSpPr>
          <p:cNvPr id="11" name="TextBox 11"/>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grpSp>
        <p:nvGrpSpPr>
          <p:cNvPr id="12" name="Group 12"/>
          <p:cNvGrpSpPr/>
          <p:nvPr/>
        </p:nvGrpSpPr>
        <p:grpSpPr>
          <a:xfrm>
            <a:off x="1278635" y="3702162"/>
            <a:ext cx="9667025" cy="852955"/>
            <a:chOff x="0" y="0"/>
            <a:chExt cx="12889367" cy="1137273"/>
          </a:xfrm>
        </p:grpSpPr>
        <p:sp>
          <p:nvSpPr>
            <p:cNvPr id="13" name="TextBox 13"/>
            <p:cNvSpPr txBox="1"/>
            <p:nvPr/>
          </p:nvSpPr>
          <p:spPr>
            <a:xfrm>
              <a:off x="802050" y="-51955"/>
              <a:ext cx="12087317" cy="118922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Don’t rely on it to produce output, </a:t>
              </a:r>
              <a:r>
                <a:rPr lang="en-US" sz="2572" i="1">
                  <a:solidFill>
                    <a:srgbClr val="000000"/>
                  </a:solidFill>
                  <a:latin typeface="Garet Italics"/>
                  <a:ea typeface="Garet Italics"/>
                  <a:cs typeface="Garet Italics"/>
                  <a:sym typeface="Garet Italics"/>
                </a:rPr>
                <a:t>lean on</a:t>
              </a:r>
              <a:r>
                <a:rPr lang="en-US" sz="2572">
                  <a:solidFill>
                    <a:srgbClr val="000000"/>
                  </a:solidFill>
                  <a:latin typeface="Garet"/>
                  <a:ea typeface="Garet"/>
                  <a:cs typeface="Garet"/>
                  <a:sym typeface="Garet"/>
                </a:rPr>
                <a:t> it to create inputs! </a:t>
              </a:r>
            </a:p>
          </p:txBody>
        </p:sp>
        <p:sp>
          <p:nvSpPr>
            <p:cNvPr id="14" name="TextBox 14"/>
            <p:cNvSpPr txBox="1"/>
            <p:nvPr/>
          </p:nvSpPr>
          <p:spPr>
            <a:xfrm>
              <a:off x="0" y="-57150"/>
              <a:ext cx="802050" cy="579629"/>
            </a:xfrm>
            <a:prstGeom prst="rect">
              <a:avLst/>
            </a:prstGeom>
          </p:spPr>
          <p:txBody>
            <a:bodyPr lIns="0" tIns="0" rIns="0" bIns="0" rtlCol="0" anchor="t">
              <a:spAutoFit/>
            </a:bodyPr>
            <a:lstStyle/>
            <a:p>
              <a:pPr algn="just">
                <a:lnSpc>
                  <a:spcPts val="3601"/>
                </a:lnSpc>
              </a:pPr>
              <a:r>
                <a:rPr lang="en-US" sz="2572" b="1">
                  <a:solidFill>
                    <a:srgbClr val="000000"/>
                  </a:solidFill>
                  <a:latin typeface="Garet Bold"/>
                  <a:ea typeface="Garet Bold"/>
                  <a:cs typeface="Garet Bold"/>
                  <a:sym typeface="Garet Bold"/>
                </a:rPr>
                <a:t>A</a:t>
              </a:r>
            </a:p>
          </p:txBody>
        </p:sp>
      </p:grpSp>
      <p:sp>
        <p:nvSpPr>
          <p:cNvPr id="15" name="TextBox 15"/>
          <p:cNvSpPr txBox="1"/>
          <p:nvPr/>
        </p:nvSpPr>
        <p:spPr>
          <a:xfrm>
            <a:off x="628998" y="4726567"/>
            <a:ext cx="11248179" cy="4563809"/>
          </a:xfrm>
          <a:prstGeom prst="rect">
            <a:avLst/>
          </a:prstGeom>
        </p:spPr>
        <p:txBody>
          <a:bodyPr lIns="0" tIns="0" rIns="0" bIns="0" rtlCol="0" anchor="t">
            <a:spAutoFit/>
          </a:bodyPr>
          <a:lstStyle/>
          <a:p>
            <a:pPr algn="l">
              <a:lnSpc>
                <a:spcPts val="3601"/>
              </a:lnSpc>
            </a:pPr>
            <a:r>
              <a:rPr lang="en-US" sz="2572">
                <a:solidFill>
                  <a:srgbClr val="000000"/>
                </a:solidFill>
                <a:latin typeface="Garet"/>
                <a:ea typeface="Garet"/>
                <a:cs typeface="Garet"/>
                <a:sym typeface="Garet"/>
              </a:rPr>
              <a:t>Example:</a:t>
            </a:r>
          </a:p>
          <a:p>
            <a:pPr algn="l">
              <a:lnSpc>
                <a:spcPts val="3601"/>
              </a:lnSpc>
            </a:pPr>
            <a:endParaRPr lang="en-US" sz="2572">
              <a:solidFill>
                <a:srgbClr val="000000"/>
              </a:solidFill>
              <a:latin typeface="Garet"/>
              <a:ea typeface="Garet"/>
              <a:cs typeface="Garet"/>
              <a:sym typeface="Garet"/>
            </a:endParaRPr>
          </a:p>
          <a:p>
            <a:pPr algn="l">
              <a:lnSpc>
                <a:spcPts val="3601"/>
              </a:lnSpc>
            </a:pPr>
            <a:r>
              <a:rPr lang="en-US" sz="2572">
                <a:solidFill>
                  <a:srgbClr val="000000"/>
                </a:solidFill>
                <a:latin typeface="Garet"/>
                <a:ea typeface="Garet"/>
                <a:cs typeface="Garet"/>
                <a:sym typeface="Garet"/>
              </a:rPr>
              <a:t>Role: You are an expert in the history of the Philadelphia Convention at which the United States Constitution was drafted. You have read extensively from leading scholars in the field.</a:t>
            </a:r>
          </a:p>
          <a:p>
            <a:pPr algn="l">
              <a:lnSpc>
                <a:spcPts val="3601"/>
              </a:lnSpc>
            </a:pPr>
            <a:r>
              <a:rPr lang="en-US" sz="2572">
                <a:solidFill>
                  <a:srgbClr val="000000"/>
                </a:solidFill>
                <a:latin typeface="Garet"/>
                <a:ea typeface="Garet"/>
                <a:cs typeface="Garet"/>
                <a:sym typeface="Garet"/>
              </a:rPr>
              <a:t>Task: Create a detailed list of the most well-known scholarly books on the subject.</a:t>
            </a:r>
          </a:p>
          <a:p>
            <a:pPr algn="l">
              <a:lnSpc>
                <a:spcPts val="3601"/>
              </a:lnSpc>
            </a:pPr>
            <a:r>
              <a:rPr lang="en-US" sz="2572">
                <a:solidFill>
                  <a:srgbClr val="000000"/>
                </a:solidFill>
                <a:latin typeface="Garet"/>
                <a:ea typeface="Garet"/>
                <a:cs typeface="Garet"/>
                <a:sym typeface="Garet"/>
              </a:rPr>
              <a:t>Format: For each book give the title, the author, a short synopsis, and the source + rationale you relied on to decide it was “important in the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CECEC"/>
        </a:solidFill>
        <a:effectLst/>
      </p:bgPr>
    </p:bg>
    <p:spTree>
      <p:nvGrpSpPr>
        <p:cNvPr id="1" name=""/>
        <p:cNvGrpSpPr/>
        <p:nvPr/>
      </p:nvGrpSpPr>
      <p:grpSpPr>
        <a:xfrm>
          <a:off x="0" y="0"/>
          <a:ext cx="0" cy="0"/>
          <a:chOff x="0" y="0"/>
          <a:chExt cx="0" cy="0"/>
        </a:xfrm>
      </p:grpSpPr>
      <p:grpSp>
        <p:nvGrpSpPr>
          <p:cNvPr id="3" name="Group 3"/>
          <p:cNvGrpSpPr/>
          <p:nvPr/>
        </p:nvGrpSpPr>
        <p:grpSpPr>
          <a:xfrm>
            <a:off x="8630078" y="113897"/>
            <a:ext cx="1027844" cy="1027844"/>
            <a:chOff x="0" y="0"/>
            <a:chExt cx="1370458" cy="1370458"/>
          </a:xfrm>
        </p:grpSpPr>
        <p:sp>
          <p:nvSpPr>
            <p:cNvPr id="4" name="Freeform 4"/>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5" name="Freeform 5"/>
            <p:cNvSpPr/>
            <p:nvPr/>
          </p:nvSpPr>
          <p:spPr>
            <a:xfrm>
              <a:off x="0" y="0"/>
              <a:ext cx="1370458" cy="1370458"/>
            </a:xfrm>
            <a:custGeom>
              <a:avLst/>
              <a:gdLst/>
              <a:ahLst/>
              <a:cxnLst/>
              <a:rect l="l" t="t" r="r" b="b"/>
              <a:pathLst>
                <a:path w="1370458" h="1370458">
                  <a:moveTo>
                    <a:pt x="0" y="0"/>
                  </a:moveTo>
                  <a:lnTo>
                    <a:pt x="1370458" y="0"/>
                  </a:lnTo>
                  <a:lnTo>
                    <a:pt x="1370458" y="1370458"/>
                  </a:lnTo>
                  <a:lnTo>
                    <a:pt x="0" y="1370458"/>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sp>
        <p:nvSpPr>
          <p:cNvPr id="6" name="Freeform 6">
            <a:hlinkClick r:id="rId3" tooltip="https://citejournal.org/volume-25/issue-3-25/social-studies/editorial-theres-an-elephant-in-the-history-classroom-rethinking-genai-through-technocuriosity/"/>
          </p:cNvPr>
          <p:cNvSpPr/>
          <p:nvPr/>
        </p:nvSpPr>
        <p:spPr>
          <a:xfrm>
            <a:off x="1091607" y="2343459"/>
            <a:ext cx="5017918" cy="6503670"/>
          </a:xfrm>
          <a:custGeom>
            <a:avLst/>
            <a:gdLst/>
            <a:ahLst/>
            <a:cxnLst/>
            <a:rect l="l" t="t" r="r" b="b"/>
            <a:pathLst>
              <a:path w="5017918" h="6503670">
                <a:moveTo>
                  <a:pt x="0" y="0"/>
                </a:moveTo>
                <a:lnTo>
                  <a:pt x="5017918" y="0"/>
                </a:lnTo>
                <a:lnTo>
                  <a:pt x="5017918" y="6503670"/>
                </a:lnTo>
                <a:lnTo>
                  <a:pt x="0" y="6503670"/>
                </a:lnTo>
                <a:lnTo>
                  <a:pt x="0" y="0"/>
                </a:lnTo>
                <a:close/>
              </a:path>
            </a:pathLst>
          </a:custGeom>
          <a:blipFill>
            <a:blip r:embed="rId4"/>
            <a:stretch>
              <a:fillRect/>
            </a:stretch>
          </a:blipFill>
        </p:spPr>
        <p:txBody>
          <a:bodyPr/>
          <a:lstStyle/>
          <a:p>
            <a:endParaRPr lang="en-US"/>
          </a:p>
        </p:txBody>
      </p:sp>
      <p:sp>
        <p:nvSpPr>
          <p:cNvPr id="7" name="Freeform 7">
            <a:hlinkClick r:id="rId5" tooltip="https://www.socialstudies.org/social-education/87/3/social-studies-chatgpt-and-lateral-reading"/>
          </p:cNvPr>
          <p:cNvSpPr/>
          <p:nvPr/>
        </p:nvSpPr>
        <p:spPr>
          <a:xfrm>
            <a:off x="6625840" y="2343459"/>
            <a:ext cx="5036321" cy="6503670"/>
          </a:xfrm>
          <a:custGeom>
            <a:avLst/>
            <a:gdLst/>
            <a:ahLst/>
            <a:cxnLst/>
            <a:rect l="l" t="t" r="r" b="b"/>
            <a:pathLst>
              <a:path w="5036321" h="6503670">
                <a:moveTo>
                  <a:pt x="0" y="0"/>
                </a:moveTo>
                <a:lnTo>
                  <a:pt x="5036320" y="0"/>
                </a:lnTo>
                <a:lnTo>
                  <a:pt x="5036320" y="6503670"/>
                </a:lnTo>
                <a:lnTo>
                  <a:pt x="0" y="6503670"/>
                </a:lnTo>
                <a:lnTo>
                  <a:pt x="0" y="0"/>
                </a:lnTo>
                <a:close/>
              </a:path>
            </a:pathLst>
          </a:custGeom>
          <a:blipFill>
            <a:blip r:embed="rId6"/>
            <a:stretch>
              <a:fillRect/>
            </a:stretch>
          </a:blipFill>
        </p:spPr>
        <p:txBody>
          <a:bodyPr/>
          <a:lstStyle/>
          <a:p>
            <a:endParaRPr lang="en-US"/>
          </a:p>
        </p:txBody>
      </p:sp>
      <p:sp>
        <p:nvSpPr>
          <p:cNvPr id="8" name="Freeform 8">
            <a:hlinkClick r:id="rId7" tooltip="https://ailiteracyday.org"/>
          </p:cNvPr>
          <p:cNvSpPr/>
          <p:nvPr/>
        </p:nvSpPr>
        <p:spPr>
          <a:xfrm>
            <a:off x="11975233" y="3797472"/>
            <a:ext cx="6062202" cy="3595644"/>
          </a:xfrm>
          <a:custGeom>
            <a:avLst/>
            <a:gdLst/>
            <a:ahLst/>
            <a:cxnLst/>
            <a:rect l="l" t="t" r="r" b="b"/>
            <a:pathLst>
              <a:path w="6062202" h="3595644">
                <a:moveTo>
                  <a:pt x="0" y="0"/>
                </a:moveTo>
                <a:lnTo>
                  <a:pt x="6062203" y="0"/>
                </a:lnTo>
                <a:lnTo>
                  <a:pt x="6062203" y="3595644"/>
                </a:lnTo>
                <a:lnTo>
                  <a:pt x="0" y="3595644"/>
                </a:lnTo>
                <a:lnTo>
                  <a:pt x="0" y="0"/>
                </a:lnTo>
                <a:close/>
              </a:path>
            </a:pathLst>
          </a:custGeom>
          <a:blipFill>
            <a:blip r:embed="rId8"/>
            <a:stretch>
              <a:fillRect/>
            </a:stretch>
          </a:blipFill>
        </p:spPr>
        <p:txBody>
          <a:bodyPr/>
          <a:lstStyle/>
          <a:p>
            <a:endParaRPr lang="en-US"/>
          </a:p>
        </p:txBody>
      </p:sp>
      <p:sp>
        <p:nvSpPr>
          <p:cNvPr id="9" name="TextBox 9"/>
          <p:cNvSpPr txBox="1"/>
          <p:nvPr/>
        </p:nvSpPr>
        <p:spPr>
          <a:xfrm>
            <a:off x="3600566" y="1236991"/>
            <a:ext cx="11086868" cy="785704"/>
          </a:xfrm>
          <a:prstGeom prst="rect">
            <a:avLst/>
          </a:prstGeom>
        </p:spPr>
        <p:txBody>
          <a:bodyPr lIns="0" tIns="0" rIns="0" bIns="0" rtlCol="0" anchor="t">
            <a:spAutoFit/>
          </a:bodyPr>
          <a:lstStyle/>
          <a:p>
            <a:pPr marL="0" lvl="0" indent="0" algn="ctr">
              <a:lnSpc>
                <a:spcPts val="5808"/>
              </a:lnSpc>
              <a:spcBef>
                <a:spcPct val="0"/>
              </a:spcBef>
            </a:pPr>
            <a:r>
              <a:rPr lang="en-US" sz="5808" spc="-458">
                <a:solidFill>
                  <a:srgbClr val="000000"/>
                </a:solidFill>
                <a:latin typeface="Archivo Black"/>
                <a:ea typeface="Archivo Black"/>
                <a:cs typeface="Archivo Black"/>
                <a:sym typeface="Archivo Black"/>
              </a:rPr>
              <a:t>Other Resources</a:t>
            </a:r>
          </a:p>
        </p:txBody>
      </p:sp>
      <p:sp>
        <p:nvSpPr>
          <p:cNvPr id="10" name="TextBox 10"/>
          <p:cNvSpPr txBox="1"/>
          <p:nvPr/>
        </p:nvSpPr>
        <p:spPr>
          <a:xfrm>
            <a:off x="328230" y="9716259"/>
            <a:ext cx="5589786" cy="305485"/>
          </a:xfrm>
          <a:prstGeom prst="rect">
            <a:avLst/>
          </a:prstGeom>
        </p:spPr>
        <p:txBody>
          <a:bodyPr lIns="0" tIns="0" rIns="0" bIns="0" rtlCol="0" anchor="t">
            <a:spAutoFit/>
          </a:bodyPr>
          <a:lstStyle/>
          <a:p>
            <a:pPr marL="0" lvl="0" indent="0" algn="just">
              <a:lnSpc>
                <a:spcPts val="2587"/>
              </a:lnSpc>
              <a:spcBef>
                <a:spcPct val="0"/>
              </a:spcBef>
            </a:pPr>
            <a:r>
              <a:rPr lang="en-US" sz="1848">
                <a:solidFill>
                  <a:srgbClr val="545454"/>
                </a:solidFill>
                <a:latin typeface="Garet"/>
                <a:ea typeface="Garet"/>
                <a:cs typeface="Garet"/>
                <a:sym typeface="Garet"/>
              </a:rPr>
              <a:t>Th</a:t>
            </a:r>
            <a:r>
              <a:rPr lang="en-US" sz="1848" u="none">
                <a:solidFill>
                  <a:srgbClr val="545454"/>
                </a:solidFill>
                <a:latin typeface="Garet"/>
                <a:ea typeface="Garet"/>
                <a:cs typeface="Garet"/>
                <a:sym typeface="Garet"/>
              </a:rPr>
              <a:t>e Ohio Center for Law Related Education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3578ae20-a50c-4a27-87f7-76e26d98301f" xsi:nil="true"/>
    <_ip_UnifiedCompliancePolicyUIAction xmlns="http://schemas.microsoft.com/sharepoint/v3" xsi:nil="true"/>
    <lcf76f155ced4ddcb4097134ff3c332f xmlns="c4dc8f49-2abe-4678-acba-8d7a0d1b5adf">
      <Terms xmlns="http://schemas.microsoft.com/office/infopath/2007/PartnerControls"/>
    </lcf76f155ced4ddcb4097134ff3c332f>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ED0E4292745DD4CA0F5B42A51ECC860" ma:contentTypeVersion="23" ma:contentTypeDescription="Create a new document." ma:contentTypeScope="" ma:versionID="ae4fce8e7f49fff386e99426695c202e">
  <xsd:schema xmlns:xsd="http://www.w3.org/2001/XMLSchema" xmlns:xs="http://www.w3.org/2001/XMLSchema" xmlns:p="http://schemas.microsoft.com/office/2006/metadata/properties" xmlns:ns1="http://schemas.microsoft.com/sharepoint/v3" xmlns:ns2="3578ae20-a50c-4a27-87f7-76e26d98301f" xmlns:ns3="9f82ec45-d431-489d-bc00-177e8a2aedd7" xmlns:ns4="c4dc8f49-2abe-4678-acba-8d7a0d1b5adf" targetNamespace="http://schemas.microsoft.com/office/2006/metadata/properties" ma:root="true" ma:fieldsID="488dbd74baa3930f7cbc71f3a786cb11" ns1:_="" ns2:_="" ns3:_="" ns4:_="">
    <xsd:import namespace="http://schemas.microsoft.com/sharepoint/v3"/>
    <xsd:import namespace="3578ae20-a50c-4a27-87f7-76e26d98301f"/>
    <xsd:import namespace="9f82ec45-d431-489d-bc00-177e8a2aedd7"/>
    <xsd:import namespace="c4dc8f49-2abe-4678-acba-8d7a0d1b5adf"/>
    <xsd:element name="properties">
      <xsd:complexType>
        <xsd:sequence>
          <xsd:element name="documentManagement">
            <xsd:complexType>
              <xsd:all>
                <xsd:element ref="ns2:SharedWithUsers" minOccurs="0"/>
                <xsd:element ref="ns2:SharedWithDetails"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1:_ip_UnifiedCompliancePolicyProperties" minOccurs="0"/>
                <xsd:element ref="ns1:_ip_UnifiedCompliancePolicyUIAction" minOccurs="0"/>
                <xsd:element ref="ns4:MediaServiceOCR" minOccurs="0"/>
                <xsd:element ref="ns4:MediaServiceLocation" minOccurs="0"/>
                <xsd:element ref="ns4:MediaServiceEventHashCode" minOccurs="0"/>
                <xsd:element ref="ns4:MediaServiceGenerationTime" minOccurs="0"/>
                <xsd:element ref="ns4:MediaServiceAutoKeyPoints" minOccurs="0"/>
                <xsd:element ref="ns4:MediaServiceKeyPoints" minOccurs="0"/>
                <xsd:element ref="ns4:MediaLengthInSeconds" minOccurs="0"/>
                <xsd:element ref="ns4:lcf76f155ced4ddcb4097134ff3c332f" minOccurs="0"/>
                <xsd:element ref="ns2:TaxCatchAll" minOccurs="0"/>
                <xsd:element ref="ns4:MediaServiceSearchProperties" minOccurs="0"/>
                <xsd:element ref="ns4:MediaServiceObjectDetectorVersions" minOccurs="0"/>
                <xsd:element ref="ns4: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description="" ma:hidden="true" ma:internalName="_ip_UnifiedCompliancePolicyProperties">
      <xsd:simpleType>
        <xsd:restriction base="dms:Note"/>
      </xsd:simpleType>
    </xsd:element>
    <xsd:element name="_ip_UnifiedCompliancePolicyUIAction" ma:index="17" nillable="true" ma:displayName="Unified Compliance Policy UI Action" ma:descrip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578ae20-a50c-4a27-87f7-76e26d98301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7" nillable="true" ma:displayName="Taxonomy Catch All Column" ma:hidden="true" ma:list="{8e4da037-e6d6-4340-afdf-dceb4aa05200}" ma:internalName="TaxCatchAll" ma:showField="CatchAllData" ma:web="3578ae20-a50c-4a27-87f7-76e26d98301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82ec45-d431-489d-bc00-177e8a2aedd7" elementFormDefault="qualified">
    <xsd:import namespace="http://schemas.microsoft.com/office/2006/documentManagement/types"/>
    <xsd:import namespace="http://schemas.microsoft.com/office/infopath/2007/PartnerControls"/>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c4dc8f49-2abe-4678-acba-8d7a0d1b5adf" elementFormDefault="qualified">
    <xsd:import namespace="http://schemas.microsoft.com/office/2006/documentManagement/types"/>
    <xsd:import namespace="http://schemas.microsoft.com/office/infopath/2007/PartnerControls"/>
    <xsd:element name="MediaServiceMetadata" ma:index="12" nillable="true" ma:displayName="MediaServiceMetadata" ma:description="" ma:hidden="true" ma:internalName="MediaServiceMetadata" ma:readOnly="true">
      <xsd:simpleType>
        <xsd:restriction base="dms:Note"/>
      </xsd:simpleType>
    </xsd:element>
    <xsd:element name="MediaServiceFastMetadata" ma:index="13" nillable="true" ma:displayName="MediaServiceFastMetadata" ma:description="" ma:hidden="true" ma:internalName="MediaServiceFastMetadata" ma:readOnly="true">
      <xsd:simpleType>
        <xsd:restriction base="dms:Note"/>
      </xsd:simpleType>
    </xsd:element>
    <xsd:element name="MediaServiceDateTaken" ma:index="14" nillable="true" ma:displayName="MediaServiceDateTaken" ma:description="" ma:hidden="true" ma:internalName="MediaServiceDateTaken" ma:readOnly="true">
      <xsd:simpleType>
        <xsd:restriction base="dms:Text"/>
      </xsd:simpleType>
    </xsd:element>
    <xsd:element name="MediaServiceAutoTags" ma:index="15" nillable="true" ma:displayName="MediaServiceAutoTags" ma:description="" ma:internalName="MediaServiceAutoTags"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Location" ma:index="19"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element name="MediaLengthInSeconds" ma:index="24" nillable="true" ma:displayName="MediaLengthInSeconds" ma:hidden="true" ma:internalName="MediaLengthInSeconds" ma:readOnly="true">
      <xsd:simpleType>
        <xsd:restriction base="dms:Unknow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e5365702-08e9-4186-b490-5e7712248ec2" ma:termSetId="09814cd3-568e-fe90-9814-8d621ff8fb84" ma:anchorId="fba54fb3-c3e1-fe81-a776-ca4b69148c4d" ma:open="true" ma:isKeyword="false">
      <xsd:complexType>
        <xsd:sequence>
          <xsd:element ref="pc:Terms" minOccurs="0" maxOccurs="1"/>
        </xsd:sequence>
      </xsd:complex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ObjectDetectorVersions" ma:index="29"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3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A764B5F-B028-4BAD-9D1B-0C5C38B28578}">
  <ds:schemaRefs>
    <ds:schemaRef ds:uri="http://purl.org/dc/terms/"/>
    <ds:schemaRef ds:uri="http://purl.org/dc/elements/1.1/"/>
    <ds:schemaRef ds:uri="http://schemas.microsoft.com/office/infopath/2007/PartnerControls"/>
    <ds:schemaRef ds:uri="http://schemas.microsoft.com/office/2006/documentManagement/types"/>
    <ds:schemaRef ds:uri="9f82ec45-d431-489d-bc00-177e8a2aedd7"/>
    <ds:schemaRef ds:uri="http://schemas.microsoft.com/sharepoint/v3"/>
    <ds:schemaRef ds:uri="http://schemas.openxmlformats.org/package/2006/metadata/core-properties"/>
    <ds:schemaRef ds:uri="c4dc8f49-2abe-4678-acba-8d7a0d1b5adf"/>
    <ds:schemaRef ds:uri="http://purl.org/dc/dcmitype/"/>
    <ds:schemaRef ds:uri="3578ae20-a50c-4a27-87f7-76e26d98301f"/>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C2509A7D-3573-44EE-A8FF-9992F3BDACEB}">
  <ds:schemaRefs>
    <ds:schemaRef ds:uri="http://schemas.microsoft.com/sharepoint/v3/contenttype/forms"/>
  </ds:schemaRefs>
</ds:datastoreItem>
</file>

<file path=customXml/itemProps3.xml><?xml version="1.0" encoding="utf-8"?>
<ds:datastoreItem xmlns:ds="http://schemas.openxmlformats.org/officeDocument/2006/customXml" ds:itemID="{0C7BCC7B-3387-4422-8DC7-A5DB293420B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578ae20-a50c-4a27-87f7-76e26d98301f"/>
    <ds:schemaRef ds:uri="9f82ec45-d431-489d-bc00-177e8a2aedd7"/>
    <ds:schemaRef ds:uri="c4dc8f49-2abe-4678-acba-8d7a0d1b5ad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TotalTime>
  <Words>750</Words>
  <Application>Microsoft Macintosh PowerPoint</Application>
  <PresentationFormat>Custom</PresentationFormat>
  <Paragraphs>93</Paragraphs>
  <Slides>11</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Archivo Black</vt:lpstr>
      <vt:lpstr>Calibri</vt:lpstr>
      <vt:lpstr>Garet Bold</vt:lpstr>
      <vt:lpstr>Garet Bold Italics</vt:lpstr>
      <vt:lpstr>Garet</vt:lpstr>
      <vt:lpstr>Garet Italics</vt:lpstr>
      <vt:lpstr>Garet Light</vt:lpstr>
      <vt:lpstr>League Spartan</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AI in the Social Studies Classroom</dc:title>
  <cp:lastModifiedBy>Caleb Caldwell</cp:lastModifiedBy>
  <cp:revision>3</cp:revision>
  <dcterms:created xsi:type="dcterms:W3CDTF">2006-08-16T00:00:00Z</dcterms:created>
  <dcterms:modified xsi:type="dcterms:W3CDTF">2026-08-24T14:04:03Z</dcterms:modified>
  <dc:identifier>DAHOtD0p4CU</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0x0101009ED0E4292745DD4CA0F5B42A51ECC860</vt:lpwstr>
  </property>
</Properties>
</file>