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9" r:id="rId17"/>
    <p:sldId id="271" r:id="rId18"/>
    <p:sldId id="270" r:id="rId19"/>
  </p:sldIdLst>
  <p:sldSz cx="18288000" cy="10287000"/>
  <p:notesSz cx="6858000" cy="9144000"/>
  <p:embeddedFontLst>
    <p:embeddedFont>
      <p:font typeface="Archivo Black" panose="020B0A03020202020B04"/>
      <p:regular r:id="rId21"/>
    </p:embeddedFont>
    <p:embeddedFont>
      <p:font typeface="Garet"/>
      <p:regular r:id="rId22"/>
    </p:embeddedFont>
    <p:embeddedFont>
      <p:font typeface="Garet Bold"/>
      <p:regular r:id="rId23"/>
      <p:bold r:id="rId24"/>
    </p:embeddedFont>
    <p:embeddedFont>
      <p:font typeface="Garet Light"/>
      <p:regular r:id="rId25"/>
    </p:embeddedFont>
    <p:embeddedFont>
      <p:font typeface="League Spartan" pitchFamily="2" charset="77"/>
      <p:regular r:id="rId26"/>
      <p:bold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17ACF1-D00E-D3A3-924E-8B1DDAA24E98}" v="402" dt="2026-07-08T21:05:37.470"/>
    <p1510:client id="{C148FCE5-4107-DB4C-8EBA-63863CBB54D3}" v="1" dt="2026-08-24T14:04:34.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5"/>
  </p:normalViewPr>
  <p:slideViewPr>
    <p:cSldViewPr snapToGrid="0">
      <p:cViewPr varScale="1">
        <p:scale>
          <a:sx n="74" d="100"/>
          <a:sy n="74" d="100"/>
        </p:scale>
        <p:origin x="792"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E20411-4AE8-6043-81B8-AA02B46EF983}" type="datetimeFigureOut">
              <a:rPr lang="en-US" smtClean="0"/>
              <a:t>8/24/26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9FA58D-D51F-784C-87FA-C4090DBBB142}" type="slidenum">
              <a:rPr lang="en-US" smtClean="0"/>
              <a:t>‹#›</a:t>
            </a:fld>
            <a:endParaRPr lang="en-US"/>
          </a:p>
        </p:txBody>
      </p:sp>
    </p:spTree>
    <p:extLst>
      <p:ext uri="{BB962C8B-B14F-4D97-AF65-F5344CB8AC3E}">
        <p14:creationId xmlns:p14="http://schemas.microsoft.com/office/powerpoint/2010/main" val="1971792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Important background knowledge to have on students: a) are they missing background/cultural knowledge important to the lesson? What are their reading and </a:t>
            </a:r>
            <a:r>
              <a:rPr lang="en-US" err="1">
                <a:latin typeface="Calibri"/>
                <a:ea typeface="Calibri"/>
                <a:cs typeface="Calibri"/>
              </a:rPr>
              <a:t>wri</a:t>
            </a:r>
            <a:r>
              <a:rPr lang="en-US">
                <a:latin typeface="Calibri"/>
                <a:ea typeface="Calibri"/>
                <a:cs typeface="Calibri"/>
              </a:rPr>
              <a:t>ting proficiencies? Do they have </a:t>
            </a:r>
            <a:r>
              <a:rPr lang="en-US" err="1">
                <a:latin typeface="Calibri"/>
                <a:ea typeface="Calibri"/>
                <a:cs typeface="Calibri"/>
              </a:rPr>
              <a:t>othe</a:t>
            </a:r>
            <a:r>
              <a:rPr lang="en-US">
                <a:solidFill>
                  <a:srgbClr val="000000"/>
                </a:solidFill>
                <a:latin typeface="Calibri"/>
                <a:ea typeface="Calibri"/>
                <a:cs typeface="Calibri"/>
              </a:rPr>
              <a:t>r</a:t>
            </a:r>
            <a:r>
              <a:rPr lang="en-US">
                <a:latin typeface="Calibri"/>
                <a:ea typeface="Calibri"/>
                <a:cs typeface="Calibri"/>
              </a:rPr>
              <a:t> challenges, </a:t>
            </a:r>
            <a:r>
              <a:rPr lang="en-US" err="1">
                <a:latin typeface="Calibri"/>
                <a:ea typeface="Calibri"/>
                <a:cs typeface="Calibri"/>
              </a:rPr>
              <a:t>suc</a:t>
            </a:r>
            <a:r>
              <a:rPr lang="en-US">
                <a:latin typeface="Calibri"/>
                <a:ea typeface="Calibri"/>
                <a:cs typeface="Calibri"/>
              </a:rPr>
              <a:t>h as interrupted schooling?</a:t>
            </a:r>
          </a:p>
          <a:p>
            <a:endParaRPr lang="en-US">
              <a:latin typeface="Calibri"/>
              <a:ea typeface="Calibri"/>
              <a:cs typeface="Calibri"/>
            </a:endParaRPr>
          </a:p>
          <a:p>
            <a:r>
              <a:rPr lang="en-US">
                <a:latin typeface="Calibri"/>
                <a:ea typeface="Calibri"/>
                <a:cs typeface="Calibri"/>
              </a:rPr>
              <a:t>Learn about their accommodations and the PURPOSE of those accommodations, especially any that are new to you.</a:t>
            </a:r>
          </a:p>
          <a:p>
            <a:endParaRPr lang="en-US">
              <a:latin typeface="Calibri"/>
              <a:ea typeface="Calibri"/>
              <a:cs typeface="Calibri"/>
            </a:endParaRPr>
          </a:p>
          <a:p>
            <a:r>
              <a:rPr lang="en-US">
                <a:latin typeface="Calibri"/>
                <a:ea typeface="Calibri"/>
                <a:cs typeface="Calibri"/>
              </a:rPr>
              <a:t>On a start of year survey, ask about what other teachers did that helped them &amp; what they found most challenging last year to get a sense of the struggles &amp; strengths of all students</a:t>
            </a:r>
          </a:p>
          <a:p>
            <a:endParaRPr lang="en-US">
              <a:latin typeface="Calibri"/>
              <a:ea typeface="Calibri"/>
              <a:cs typeface="Calibri"/>
            </a:endParaRPr>
          </a:p>
          <a:p>
            <a:r>
              <a:rPr lang="en-US">
                <a:latin typeface="Calibri"/>
                <a:ea typeface="Calibri"/>
                <a:cs typeface="Calibri"/>
              </a:rPr>
              <a:t>Finding things students have a connection to &amp; making sure that there are things they feel matter to them help them to learn (gets them invested &amp; interested in material)</a:t>
            </a:r>
          </a:p>
        </p:txBody>
      </p:sp>
      <p:sp>
        <p:nvSpPr>
          <p:cNvPr id="4" name="Slide Number Placeholder 3"/>
          <p:cNvSpPr>
            <a:spLocks noGrp="1"/>
          </p:cNvSpPr>
          <p:nvPr>
            <p:ph type="sldNum" sz="quarter" idx="5"/>
          </p:nvPr>
        </p:nvSpPr>
        <p:spPr/>
        <p:txBody>
          <a:bodyPr/>
          <a:lstStyle/>
          <a:p>
            <a:fld id="{629FA58D-D51F-784C-87FA-C4090DBBB142}" type="slidenum">
              <a:rPr lang="en-US" smtClean="0"/>
              <a:t>5</a:t>
            </a:fld>
            <a:endParaRPr lang="en-US"/>
          </a:p>
        </p:txBody>
      </p:sp>
    </p:spTree>
    <p:extLst>
      <p:ext uri="{BB962C8B-B14F-4D97-AF65-F5344CB8AC3E}">
        <p14:creationId xmlns:p14="http://schemas.microsoft.com/office/powerpoint/2010/main" val="1421386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Keep in mind that it WILL take them longer to do each step of the assignment. Incorporating "work days" allows students to work at their own pace and gives you an opportunity to work with your small groups who need </a:t>
            </a:r>
            <a:r>
              <a:rPr lang="en-US" err="1">
                <a:latin typeface="Calibri"/>
                <a:ea typeface="Calibri"/>
                <a:cs typeface="Calibri"/>
              </a:rPr>
              <a:t>additi</a:t>
            </a:r>
            <a:r>
              <a:rPr lang="en-US">
                <a:latin typeface="Calibri"/>
                <a:ea typeface="Calibri"/>
                <a:cs typeface="Calibri"/>
              </a:rPr>
              <a:t>onal  support from you. </a:t>
            </a:r>
          </a:p>
        </p:txBody>
      </p:sp>
      <p:sp>
        <p:nvSpPr>
          <p:cNvPr id="4" name="Slide Number Placeholder 3"/>
          <p:cNvSpPr>
            <a:spLocks noGrp="1"/>
          </p:cNvSpPr>
          <p:nvPr>
            <p:ph type="sldNum" sz="quarter" idx="5"/>
          </p:nvPr>
        </p:nvSpPr>
        <p:spPr/>
        <p:txBody>
          <a:bodyPr/>
          <a:lstStyle/>
          <a:p>
            <a:fld id="{629FA58D-D51F-784C-87FA-C4090DBBB142}" type="slidenum">
              <a:rPr lang="en-US" smtClean="0"/>
              <a:t>6</a:t>
            </a:fld>
            <a:endParaRPr lang="en-US"/>
          </a:p>
        </p:txBody>
      </p:sp>
    </p:spTree>
    <p:extLst>
      <p:ext uri="{BB962C8B-B14F-4D97-AF65-F5344CB8AC3E}">
        <p14:creationId xmlns:p14="http://schemas.microsoft.com/office/powerpoint/2010/main" val="3576265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As you're </a:t>
            </a:r>
            <a:r>
              <a:rPr lang="en-US" err="1">
                <a:latin typeface="Calibri"/>
                <a:ea typeface="Calibri"/>
                <a:cs typeface="Calibri"/>
              </a:rPr>
              <a:t>planni</a:t>
            </a:r>
            <a:r>
              <a:rPr lang="en-US">
                <a:latin typeface="Calibri"/>
                <a:ea typeface="Calibri"/>
                <a:cs typeface="Calibri"/>
              </a:rPr>
              <a:t>ng your units, think about what language &amp; language skills (explaining and </a:t>
            </a:r>
            <a:r>
              <a:rPr lang="en-US" err="1">
                <a:latin typeface="Calibri"/>
                <a:ea typeface="Calibri"/>
                <a:cs typeface="Calibri"/>
              </a:rPr>
              <a:t>argu</a:t>
            </a:r>
            <a:r>
              <a:rPr lang="en-US">
                <a:latin typeface="Calibri"/>
                <a:ea typeface="Calibri"/>
                <a:cs typeface="Calibri"/>
              </a:rPr>
              <a:t>ing especially) your students need in order to meet the </a:t>
            </a:r>
            <a:r>
              <a:rPr lang="en-US" err="1">
                <a:latin typeface="Calibri"/>
                <a:ea typeface="Calibri"/>
                <a:cs typeface="Calibri"/>
              </a:rPr>
              <a:t>assignmen</a:t>
            </a:r>
            <a:r>
              <a:rPr lang="en-US">
                <a:latin typeface="Calibri"/>
                <a:ea typeface="Calibri"/>
                <a:cs typeface="Calibri"/>
              </a:rPr>
              <a:t>t goals. You may need to explicitly teach the language they will use and see in documents and explicitly teach and support structures for those language skills (such as with outlines, </a:t>
            </a:r>
            <a:r>
              <a:rPr lang="en-US" err="1">
                <a:latin typeface="Calibri"/>
                <a:ea typeface="Calibri"/>
                <a:cs typeface="Calibri"/>
              </a:rPr>
              <a:t>grap</a:t>
            </a:r>
            <a:r>
              <a:rPr lang="en-US">
                <a:latin typeface="Calibri"/>
                <a:ea typeface="Calibri"/>
                <a:cs typeface="Calibri"/>
              </a:rPr>
              <a:t>hic organizers, and sentence starters).</a:t>
            </a:r>
          </a:p>
          <a:p>
            <a:endParaRPr lang="en-US">
              <a:latin typeface="Calibri"/>
              <a:ea typeface="Calibri"/>
              <a:cs typeface="Calibri"/>
            </a:endParaRPr>
          </a:p>
          <a:p>
            <a:r>
              <a:rPr lang="en-US">
                <a:latin typeface="Calibri"/>
                <a:ea typeface="Calibri"/>
                <a:cs typeface="Calibri"/>
              </a:rPr>
              <a:t>When helping students understand new vocabulary, you may need to include on a vocabulary map: word, part of speech, definition, synonyms, other forms (i.e., for "justify" you might include the nouns "justice" and "justification"), example sentences, pictures, and cognates (words that mean and sound the same in both languages) when </a:t>
            </a:r>
            <a:r>
              <a:rPr lang="en-US" err="1">
                <a:latin typeface="Calibri"/>
                <a:ea typeface="Calibri"/>
                <a:cs typeface="Calibri"/>
              </a:rPr>
              <a:t>possib</a:t>
            </a:r>
            <a:r>
              <a:rPr lang="en-US">
                <a:latin typeface="Calibri"/>
                <a:ea typeface="Calibri"/>
                <a:cs typeface="Calibri"/>
              </a:rPr>
              <a:t>le (i.e., the Spanish word for "justify" is "</a:t>
            </a:r>
            <a:r>
              <a:rPr lang="en-US" err="1">
                <a:latin typeface="Calibri"/>
                <a:ea typeface="Calibri"/>
                <a:cs typeface="Calibri"/>
              </a:rPr>
              <a:t>justificar</a:t>
            </a:r>
            <a:r>
              <a:rPr lang="en-US">
                <a:latin typeface="Calibri"/>
                <a:ea typeface="Calibri"/>
                <a:cs typeface="Calibri"/>
              </a:rPr>
              <a:t>", if you have Spanish-speaking students, you might include that on the word map as well)</a:t>
            </a:r>
          </a:p>
        </p:txBody>
      </p:sp>
      <p:sp>
        <p:nvSpPr>
          <p:cNvPr id="4" name="Slide Number Placeholder 3"/>
          <p:cNvSpPr>
            <a:spLocks noGrp="1"/>
          </p:cNvSpPr>
          <p:nvPr>
            <p:ph type="sldNum" sz="quarter" idx="5"/>
          </p:nvPr>
        </p:nvSpPr>
        <p:spPr/>
        <p:txBody>
          <a:bodyPr/>
          <a:lstStyle/>
          <a:p>
            <a:fld id="{629FA58D-D51F-784C-87FA-C4090DBBB142}" type="slidenum">
              <a:rPr lang="en-US" smtClean="0"/>
              <a:t>7</a:t>
            </a:fld>
            <a:endParaRPr lang="en-US"/>
          </a:p>
        </p:txBody>
      </p:sp>
    </p:spTree>
    <p:extLst>
      <p:ext uri="{BB962C8B-B14F-4D97-AF65-F5344CB8AC3E}">
        <p14:creationId xmlns:p14="http://schemas.microsoft.com/office/powerpoint/2010/main" val="390189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When preparing for the hearing, getting a feel for students' strengths and "areas of improvement" can help you split up the group for follow-up </a:t>
            </a:r>
            <a:r>
              <a:rPr lang="en-US" err="1">
                <a:latin typeface="Calibri"/>
                <a:ea typeface="Calibri"/>
                <a:cs typeface="Calibri"/>
              </a:rPr>
              <a:t>questio</a:t>
            </a:r>
            <a:r>
              <a:rPr lang="en-US">
                <a:latin typeface="Calibri"/>
                <a:ea typeface="Calibri"/>
                <a:cs typeface="Calibri"/>
              </a:rPr>
              <a:t>ns. Your go-getters might be told they can JUST do the claim in response to the </a:t>
            </a:r>
            <a:r>
              <a:rPr lang="en-US" err="1">
                <a:latin typeface="Calibri"/>
                <a:ea typeface="Calibri"/>
                <a:cs typeface="Calibri"/>
              </a:rPr>
              <a:t>judg</a:t>
            </a:r>
            <a:r>
              <a:rPr lang="en-US">
                <a:latin typeface="Calibri"/>
                <a:ea typeface="Calibri"/>
                <a:cs typeface="Calibri"/>
              </a:rPr>
              <a:t>es' questions, one student is in charge of the evidence that backs up those claims, and your students who need more time to process and think get to add connections to modern context or opposing viewpoints to the other </a:t>
            </a:r>
            <a:r>
              <a:rPr lang="en-US" err="1">
                <a:latin typeface="Calibri"/>
                <a:ea typeface="Calibri"/>
                <a:cs typeface="Calibri"/>
              </a:rPr>
              <a:t>grou</a:t>
            </a:r>
            <a:r>
              <a:rPr lang="en-US">
                <a:latin typeface="Calibri"/>
                <a:ea typeface="Calibri"/>
                <a:cs typeface="Calibri"/>
              </a:rPr>
              <a:t>p members' responses. Breaking them up gets that group participation AND gives those students the time to process before they speak.</a:t>
            </a:r>
          </a:p>
          <a:p>
            <a:endParaRPr lang="en-US">
              <a:latin typeface="Calibri"/>
              <a:ea typeface="Calibri"/>
              <a:cs typeface="Calibri"/>
            </a:endParaRPr>
          </a:p>
          <a:p>
            <a:r>
              <a:rPr lang="en-US">
                <a:latin typeface="Calibri"/>
                <a:ea typeface="Calibri"/>
                <a:cs typeface="Calibri"/>
              </a:rPr>
              <a:t>Giving </a:t>
            </a:r>
            <a:r>
              <a:rPr lang="en-US" err="1">
                <a:latin typeface="Calibri"/>
                <a:ea typeface="Calibri"/>
                <a:cs typeface="Calibri"/>
              </a:rPr>
              <a:t>struggl</a:t>
            </a:r>
            <a:r>
              <a:rPr lang="en-US">
                <a:latin typeface="Calibri"/>
                <a:ea typeface="Calibri"/>
                <a:cs typeface="Calibri"/>
              </a:rPr>
              <a:t>ing readers shortened excerpts instead of fewer </a:t>
            </a:r>
            <a:r>
              <a:rPr lang="en-US" err="1">
                <a:latin typeface="Calibri"/>
                <a:ea typeface="Calibri"/>
                <a:cs typeface="Calibri"/>
              </a:rPr>
              <a:t>docum</a:t>
            </a:r>
            <a:r>
              <a:rPr lang="en-US">
                <a:latin typeface="Calibri"/>
                <a:ea typeface="Calibri"/>
                <a:cs typeface="Calibri"/>
              </a:rPr>
              <a:t>ents keeps that </a:t>
            </a:r>
            <a:r>
              <a:rPr lang="en-US" err="1">
                <a:latin typeface="Calibri"/>
                <a:ea typeface="Calibri"/>
                <a:cs typeface="Calibri"/>
              </a:rPr>
              <a:t>academ</a:t>
            </a:r>
            <a:r>
              <a:rPr lang="en-US">
                <a:latin typeface="Calibri"/>
                <a:ea typeface="Calibri"/>
                <a:cs typeface="Calibri"/>
              </a:rPr>
              <a:t>ic rigor but allows them to have a lighter load to </a:t>
            </a:r>
            <a:r>
              <a:rPr lang="en-US" err="1">
                <a:latin typeface="Calibri"/>
                <a:ea typeface="Calibri"/>
                <a:cs typeface="Calibri"/>
              </a:rPr>
              <a:t>proce</a:t>
            </a:r>
            <a:r>
              <a:rPr lang="en-US">
                <a:latin typeface="Calibri"/>
                <a:ea typeface="Calibri"/>
                <a:cs typeface="Calibri"/>
              </a:rPr>
              <a:t>ss.</a:t>
            </a:r>
          </a:p>
          <a:p>
            <a:r>
              <a:rPr lang="en-US">
                <a:latin typeface="Calibri"/>
                <a:ea typeface="Calibri"/>
                <a:cs typeface="Calibri"/>
              </a:rPr>
              <a:t>The scaffolded version may need to contain additional important context and language so that they can get the same important </a:t>
            </a:r>
            <a:r>
              <a:rPr lang="en-US" err="1">
                <a:latin typeface="Calibri"/>
                <a:ea typeface="Calibri"/>
                <a:cs typeface="Calibri"/>
              </a:rPr>
              <a:t>informa</a:t>
            </a:r>
            <a:r>
              <a:rPr lang="en-US">
                <a:latin typeface="Calibri"/>
                <a:ea typeface="Calibri"/>
                <a:cs typeface="Calibri"/>
              </a:rPr>
              <a:t>tion that the students who don't need that additional support can get from the original version of the document.</a:t>
            </a:r>
          </a:p>
          <a:p>
            <a:r>
              <a:rPr lang="en-US">
                <a:latin typeface="Calibri"/>
                <a:ea typeface="Calibri"/>
                <a:cs typeface="Calibri"/>
              </a:rPr>
              <a:t>Modifying </a:t>
            </a:r>
            <a:r>
              <a:rPr lang="en-US" err="1">
                <a:latin typeface="Calibri"/>
                <a:ea typeface="Calibri"/>
                <a:cs typeface="Calibri"/>
              </a:rPr>
              <a:t>docum</a:t>
            </a:r>
            <a:r>
              <a:rPr lang="en-US">
                <a:latin typeface="Calibri"/>
                <a:ea typeface="Calibri"/>
                <a:cs typeface="Calibri"/>
              </a:rPr>
              <a:t>ents vocabulary might look like using consistent language (i.e., always using the words Confederacy and Union to talk about the sides of the Civil War), keeping language straightforward, and using </a:t>
            </a:r>
            <a:r>
              <a:rPr lang="en-US" err="1">
                <a:latin typeface="Calibri"/>
                <a:ea typeface="Calibri"/>
                <a:cs typeface="Calibri"/>
              </a:rPr>
              <a:t>repeti</a:t>
            </a:r>
            <a:r>
              <a:rPr lang="en-US">
                <a:latin typeface="Calibri"/>
                <a:ea typeface="Calibri"/>
                <a:cs typeface="Calibri"/>
              </a:rPr>
              <a:t>tive sentence structures.</a:t>
            </a:r>
          </a:p>
          <a:p>
            <a:r>
              <a:rPr lang="en-US">
                <a:latin typeface="Calibri"/>
                <a:ea typeface="Calibri"/>
                <a:cs typeface="Calibri"/>
              </a:rPr>
              <a:t>If you do jigsaw activities, you might give a group who you're trying to get to EXPLAIN evidence but for whom finding AND explaining the </a:t>
            </a:r>
            <a:r>
              <a:rPr lang="en-US" err="1">
                <a:latin typeface="Calibri"/>
                <a:ea typeface="Calibri"/>
                <a:cs typeface="Calibri"/>
              </a:rPr>
              <a:t>evidenc</a:t>
            </a:r>
            <a:r>
              <a:rPr lang="en-US">
                <a:latin typeface="Calibri"/>
                <a:ea typeface="Calibri"/>
                <a:cs typeface="Calibri"/>
              </a:rPr>
              <a:t>e is currently above them their own unique source that you've </a:t>
            </a:r>
            <a:r>
              <a:rPr lang="en-US" err="1">
                <a:latin typeface="Calibri"/>
                <a:ea typeface="Calibri"/>
                <a:cs typeface="Calibri"/>
              </a:rPr>
              <a:t>alre</a:t>
            </a:r>
            <a:r>
              <a:rPr lang="en-US">
                <a:latin typeface="Calibri"/>
                <a:ea typeface="Calibri"/>
                <a:cs typeface="Calibri"/>
              </a:rPr>
              <a:t>ady pulled the </a:t>
            </a:r>
            <a:r>
              <a:rPr lang="en-US" err="1">
                <a:latin typeface="Calibri"/>
                <a:ea typeface="Calibri"/>
                <a:cs typeface="Calibri"/>
              </a:rPr>
              <a:t>releva</a:t>
            </a:r>
            <a:r>
              <a:rPr lang="en-US">
                <a:latin typeface="Calibri"/>
                <a:ea typeface="Calibri"/>
                <a:cs typeface="Calibri"/>
              </a:rPr>
              <a:t>nt bits from – they still get to participate, work on the </a:t>
            </a:r>
            <a:r>
              <a:rPr lang="en-US" err="1">
                <a:latin typeface="Calibri"/>
                <a:ea typeface="Calibri"/>
                <a:cs typeface="Calibri"/>
              </a:rPr>
              <a:t>skil</a:t>
            </a:r>
            <a:r>
              <a:rPr lang="en-US">
                <a:latin typeface="Calibri"/>
                <a:ea typeface="Calibri"/>
                <a:cs typeface="Calibri"/>
              </a:rPr>
              <a:t>l, and have </a:t>
            </a:r>
            <a:r>
              <a:rPr lang="en-US" err="1">
                <a:latin typeface="Calibri"/>
                <a:ea typeface="Calibri"/>
                <a:cs typeface="Calibri"/>
              </a:rPr>
              <a:t>someth</a:t>
            </a:r>
            <a:r>
              <a:rPr lang="en-US">
                <a:latin typeface="Calibri"/>
                <a:ea typeface="Calibri"/>
                <a:cs typeface="Calibri"/>
              </a:rPr>
              <a:t>ing important to share in the mixed group</a:t>
            </a:r>
          </a:p>
        </p:txBody>
      </p:sp>
      <p:sp>
        <p:nvSpPr>
          <p:cNvPr id="4" name="Slide Number Placeholder 3"/>
          <p:cNvSpPr>
            <a:spLocks noGrp="1"/>
          </p:cNvSpPr>
          <p:nvPr>
            <p:ph type="sldNum" sz="quarter" idx="5"/>
          </p:nvPr>
        </p:nvSpPr>
        <p:spPr/>
        <p:txBody>
          <a:bodyPr/>
          <a:lstStyle/>
          <a:p>
            <a:fld id="{629FA58D-D51F-784C-87FA-C4090DBBB142}" type="slidenum">
              <a:rPr lang="en-US" smtClean="0"/>
              <a:t>8</a:t>
            </a:fld>
            <a:endParaRPr lang="en-US"/>
          </a:p>
        </p:txBody>
      </p:sp>
    </p:spTree>
    <p:extLst>
      <p:ext uri="{BB962C8B-B14F-4D97-AF65-F5344CB8AC3E}">
        <p14:creationId xmlns:p14="http://schemas.microsoft.com/office/powerpoint/2010/main" val="2372639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Assessments may also need to be modified to accommodate  your exceptional learners. These are </a:t>
            </a:r>
            <a:r>
              <a:rPr lang="en-US" err="1">
                <a:latin typeface="Calibri"/>
                <a:ea typeface="Calibri"/>
                <a:cs typeface="Calibri"/>
              </a:rPr>
              <a:t>th</a:t>
            </a:r>
            <a:r>
              <a:rPr lang="en-US">
                <a:latin typeface="Calibri"/>
                <a:ea typeface="Calibri"/>
                <a:cs typeface="Calibri"/>
              </a:rPr>
              <a:t>e three sides you want to keep in mind as you </a:t>
            </a:r>
            <a:r>
              <a:rPr lang="en-US" err="1">
                <a:latin typeface="Calibri"/>
                <a:ea typeface="Calibri"/>
                <a:cs typeface="Calibri"/>
              </a:rPr>
              <a:t>mig</a:t>
            </a:r>
            <a:r>
              <a:rPr lang="en-US">
                <a:latin typeface="Calibri"/>
                <a:ea typeface="Calibri"/>
                <a:cs typeface="Calibri"/>
              </a:rPr>
              <a:t>ht expand the idea of what the assessment could look like</a:t>
            </a:r>
          </a:p>
        </p:txBody>
      </p:sp>
      <p:sp>
        <p:nvSpPr>
          <p:cNvPr id="4" name="Slide Number Placeholder 3"/>
          <p:cNvSpPr>
            <a:spLocks noGrp="1"/>
          </p:cNvSpPr>
          <p:nvPr>
            <p:ph type="sldNum" sz="quarter" idx="5"/>
          </p:nvPr>
        </p:nvSpPr>
        <p:spPr/>
        <p:txBody>
          <a:bodyPr/>
          <a:lstStyle/>
          <a:p>
            <a:fld id="{629FA58D-D51F-784C-87FA-C4090DBBB142}" type="slidenum">
              <a:rPr lang="en-US" smtClean="0"/>
              <a:t>9</a:t>
            </a:fld>
            <a:endParaRPr lang="en-US"/>
          </a:p>
        </p:txBody>
      </p:sp>
    </p:spTree>
    <p:extLst>
      <p:ext uri="{BB962C8B-B14F-4D97-AF65-F5344CB8AC3E}">
        <p14:creationId xmlns:p14="http://schemas.microsoft.com/office/powerpoint/2010/main" val="2323713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Student choice helps all students to </a:t>
            </a:r>
            <a:r>
              <a:rPr lang="en-US" err="1">
                <a:latin typeface="Calibri"/>
                <a:ea typeface="Calibri"/>
                <a:cs typeface="Calibri"/>
              </a:rPr>
              <a:t>beco</a:t>
            </a:r>
            <a:r>
              <a:rPr lang="en-US">
                <a:latin typeface="Calibri"/>
                <a:ea typeface="Calibri"/>
                <a:cs typeface="Calibri"/>
              </a:rPr>
              <a:t>me more engaged and invested in their learning. They get to see themselves as having agency and like their voice matters, and tends to bring out their best efforts. Projects where they're getting to show the same skills but in different modalities can help not </a:t>
            </a:r>
            <a:r>
              <a:rPr lang="en-US" err="1">
                <a:latin typeface="Calibri"/>
                <a:ea typeface="Calibri"/>
                <a:cs typeface="Calibri"/>
              </a:rPr>
              <a:t>onl</a:t>
            </a:r>
            <a:r>
              <a:rPr lang="en-US">
                <a:latin typeface="Calibri"/>
                <a:ea typeface="Calibri"/>
                <a:cs typeface="Calibri"/>
              </a:rPr>
              <a:t>y your students who need those accommodations but also your apathetic students who don't have any identified learning needs. Other ways to increase student choice include giving options to incorporate a special interest when there is a broad topic that allows some flexibility and giving students options for what to do first or next on "work days"</a:t>
            </a:r>
          </a:p>
        </p:txBody>
      </p:sp>
      <p:sp>
        <p:nvSpPr>
          <p:cNvPr id="4" name="Slide Number Placeholder 3"/>
          <p:cNvSpPr>
            <a:spLocks noGrp="1"/>
          </p:cNvSpPr>
          <p:nvPr>
            <p:ph type="sldNum" sz="quarter" idx="5"/>
          </p:nvPr>
        </p:nvSpPr>
        <p:spPr/>
        <p:txBody>
          <a:bodyPr/>
          <a:lstStyle/>
          <a:p>
            <a:fld id="{629FA58D-D51F-784C-87FA-C4090DBBB142}" type="slidenum">
              <a:rPr lang="en-US" smtClean="0"/>
              <a:t>10</a:t>
            </a:fld>
            <a:endParaRPr lang="en-US"/>
          </a:p>
        </p:txBody>
      </p:sp>
    </p:spTree>
    <p:extLst>
      <p:ext uri="{BB962C8B-B14F-4D97-AF65-F5344CB8AC3E}">
        <p14:creationId xmlns:p14="http://schemas.microsoft.com/office/powerpoint/2010/main" val="3449133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The open classroom climate especially </a:t>
            </a:r>
            <a:r>
              <a:rPr lang="en-US" err="1">
                <a:latin typeface="Calibri"/>
                <a:ea typeface="Calibri"/>
                <a:cs typeface="Calibri"/>
              </a:rPr>
              <a:t>suppor</a:t>
            </a:r>
            <a:r>
              <a:rPr lang="en-US">
                <a:latin typeface="Calibri"/>
                <a:ea typeface="Calibri"/>
                <a:cs typeface="Calibri"/>
              </a:rPr>
              <a:t>ts students w/ exceptionalities because it supports asking for help &amp; being open about the diversity among all students' learning needs</a:t>
            </a:r>
          </a:p>
          <a:p>
            <a:r>
              <a:rPr lang="en-US">
                <a:latin typeface="Calibri"/>
                <a:ea typeface="Calibri"/>
                <a:cs typeface="Calibri"/>
              </a:rPr>
              <a:t>Predictability also especially supports these students because it can take away from the mental load and creates a sense of </a:t>
            </a:r>
            <a:r>
              <a:rPr lang="en-US" err="1">
                <a:latin typeface="Calibri"/>
                <a:ea typeface="Calibri"/>
                <a:cs typeface="Calibri"/>
              </a:rPr>
              <a:t>comfor</a:t>
            </a:r>
            <a:r>
              <a:rPr lang="en-US">
                <a:latin typeface="Calibri"/>
                <a:ea typeface="Calibri"/>
                <a:cs typeface="Calibri"/>
              </a:rPr>
              <a:t>t in your </a:t>
            </a:r>
            <a:r>
              <a:rPr lang="en-US" err="1">
                <a:latin typeface="Calibri"/>
                <a:ea typeface="Calibri"/>
                <a:cs typeface="Calibri"/>
              </a:rPr>
              <a:t>classroo</a:t>
            </a:r>
            <a:r>
              <a:rPr lang="en-US">
                <a:latin typeface="Calibri"/>
                <a:ea typeface="Calibri"/>
                <a:cs typeface="Calibri"/>
              </a:rPr>
              <a:t>m. Plus, if your Intervention Specialist works with your students on their social studies work, it will help make them like you because it adds a level of communication about what work they have for your class.</a:t>
            </a:r>
          </a:p>
          <a:p>
            <a:r>
              <a:rPr lang="en-US">
                <a:latin typeface="Calibri"/>
                <a:ea typeface="Calibri"/>
                <a:cs typeface="Calibri"/>
              </a:rPr>
              <a:t>The expectation of "today's best" means that your ability and "bandwidth" might be different, but do the best you can every day. This </a:t>
            </a:r>
            <a:r>
              <a:rPr lang="en-US" err="1">
                <a:latin typeface="Calibri"/>
                <a:ea typeface="Calibri"/>
                <a:cs typeface="Calibri"/>
              </a:rPr>
              <a:t>expectati</a:t>
            </a:r>
            <a:r>
              <a:rPr lang="en-US">
                <a:latin typeface="Calibri"/>
                <a:ea typeface="Calibri"/>
                <a:cs typeface="Calibri"/>
              </a:rPr>
              <a:t>on highlights our collective humanity &amp; is especially good for students with </a:t>
            </a:r>
            <a:r>
              <a:rPr lang="en-US" err="1">
                <a:latin typeface="Calibri"/>
                <a:ea typeface="Calibri"/>
                <a:cs typeface="Calibri"/>
              </a:rPr>
              <a:t>exceptionaliti</a:t>
            </a:r>
            <a:r>
              <a:rPr lang="en-US">
                <a:latin typeface="Calibri"/>
                <a:ea typeface="Calibri"/>
                <a:cs typeface="Calibri"/>
              </a:rPr>
              <a:t>es </a:t>
            </a:r>
            <a:r>
              <a:rPr lang="en-US" err="1">
                <a:latin typeface="Calibri"/>
                <a:ea typeface="Calibri"/>
                <a:cs typeface="Calibri"/>
              </a:rPr>
              <a:t>beca</a:t>
            </a:r>
            <a:r>
              <a:rPr lang="en-US">
                <a:latin typeface="Calibri"/>
                <a:ea typeface="Calibri"/>
                <a:cs typeface="Calibri"/>
              </a:rPr>
              <a:t>use their "good days" and "off days" can vary widely, and this expectation tells them that you won't hold them to their best days every day and that a bad day won't set them back in your eyes.</a:t>
            </a:r>
          </a:p>
        </p:txBody>
      </p:sp>
      <p:sp>
        <p:nvSpPr>
          <p:cNvPr id="4" name="Slide Number Placeholder 3"/>
          <p:cNvSpPr>
            <a:spLocks noGrp="1"/>
          </p:cNvSpPr>
          <p:nvPr>
            <p:ph type="sldNum" sz="quarter" idx="5"/>
          </p:nvPr>
        </p:nvSpPr>
        <p:spPr/>
        <p:txBody>
          <a:bodyPr/>
          <a:lstStyle/>
          <a:p>
            <a:fld id="{629FA58D-D51F-784C-87FA-C4090DBBB142}" type="slidenum">
              <a:rPr lang="en-US" smtClean="0"/>
              <a:t>11</a:t>
            </a:fld>
            <a:endParaRPr lang="en-US"/>
          </a:p>
        </p:txBody>
      </p:sp>
    </p:spTree>
    <p:extLst>
      <p:ext uri="{BB962C8B-B14F-4D97-AF65-F5344CB8AC3E}">
        <p14:creationId xmlns:p14="http://schemas.microsoft.com/office/powerpoint/2010/main" val="3273739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ALL students in middle and high school have difficulties with executive functioning as they are in the stage of </a:t>
            </a:r>
            <a:r>
              <a:rPr lang="en-US" err="1">
                <a:latin typeface="Calibri"/>
                <a:ea typeface="Calibri"/>
                <a:cs typeface="Calibri"/>
              </a:rPr>
              <a:t>developmen</a:t>
            </a:r>
            <a:r>
              <a:rPr lang="en-US">
                <a:latin typeface="Calibri"/>
                <a:ea typeface="Calibri"/>
                <a:cs typeface="Calibri"/>
              </a:rPr>
              <a:t>t where the part of their brain (frontal lobe) that controls these is growing &amp; developing</a:t>
            </a:r>
          </a:p>
          <a:p>
            <a:r>
              <a:rPr lang="en-US">
                <a:latin typeface="Calibri"/>
                <a:ea typeface="Calibri"/>
                <a:cs typeface="Calibri"/>
              </a:rPr>
              <a:t>Defining terms:</a:t>
            </a:r>
            <a:endParaRPr lang="en-US"/>
          </a:p>
          <a:p>
            <a:r>
              <a:rPr lang="en-US">
                <a:latin typeface="Calibri"/>
                <a:ea typeface="Calibri"/>
                <a:cs typeface="Calibri"/>
              </a:rPr>
              <a:t>Organization: the ability to create and maintain systems to </a:t>
            </a:r>
            <a:r>
              <a:rPr lang="en-US" err="1">
                <a:latin typeface="Calibri"/>
                <a:ea typeface="Calibri"/>
                <a:cs typeface="Calibri"/>
              </a:rPr>
              <a:t>kee</a:t>
            </a:r>
            <a:r>
              <a:rPr lang="en-US">
                <a:latin typeface="Calibri"/>
                <a:ea typeface="Calibri"/>
                <a:cs typeface="Calibri"/>
              </a:rPr>
              <a:t>p track of information and materials. These are 2 examples of how you might set up these systems for your students and help them keep their things organized.</a:t>
            </a:r>
          </a:p>
          <a:p>
            <a:r>
              <a:rPr lang="en-US">
                <a:latin typeface="Calibri"/>
                <a:ea typeface="Calibri"/>
                <a:cs typeface="Calibri"/>
              </a:rPr>
              <a:t>Time </a:t>
            </a:r>
            <a:r>
              <a:rPr lang="en-US" err="1">
                <a:latin typeface="Calibri"/>
                <a:ea typeface="Calibri"/>
                <a:cs typeface="Calibri"/>
              </a:rPr>
              <a:t>managemen</a:t>
            </a:r>
            <a:r>
              <a:rPr lang="en-US">
                <a:latin typeface="Calibri"/>
                <a:ea typeface="Calibri"/>
                <a:cs typeface="Calibri"/>
              </a:rPr>
              <a:t>t: the capacity to estimate how much time one has, how to allocate it, and how to stay within time limits and deadlines. A sense of urgency is often even necessary for our students with disabilities (especially neurodivergent students) to be motivated, so having </a:t>
            </a:r>
            <a:r>
              <a:rPr lang="en-US" err="1">
                <a:latin typeface="Calibri"/>
                <a:ea typeface="Calibri"/>
                <a:cs typeface="Calibri"/>
              </a:rPr>
              <a:t>deadli</a:t>
            </a:r>
            <a:r>
              <a:rPr lang="en-US">
                <a:latin typeface="Calibri"/>
                <a:ea typeface="Calibri"/>
                <a:cs typeface="Calibri"/>
              </a:rPr>
              <a:t>nes for each step will help keep them on track, telling them how long </a:t>
            </a:r>
            <a:r>
              <a:rPr lang="en-US" err="1">
                <a:latin typeface="Calibri"/>
                <a:ea typeface="Calibri"/>
                <a:cs typeface="Calibri"/>
              </a:rPr>
              <a:t>someth</a:t>
            </a:r>
            <a:r>
              <a:rPr lang="en-US">
                <a:latin typeface="Calibri"/>
                <a:ea typeface="Calibri"/>
                <a:cs typeface="Calibri"/>
              </a:rPr>
              <a:t>ing might take &amp; giving a visual timer helps </a:t>
            </a:r>
            <a:r>
              <a:rPr lang="en-US" err="1">
                <a:latin typeface="Calibri"/>
                <a:ea typeface="Calibri"/>
                <a:cs typeface="Calibri"/>
              </a:rPr>
              <a:t>ke</a:t>
            </a:r>
            <a:r>
              <a:rPr lang="en-US">
                <a:latin typeface="Calibri"/>
                <a:ea typeface="Calibri"/>
                <a:cs typeface="Calibri"/>
              </a:rPr>
              <a:t>ep them on </a:t>
            </a:r>
            <a:r>
              <a:rPr lang="en-US" err="1">
                <a:latin typeface="Calibri"/>
                <a:ea typeface="Calibri"/>
                <a:cs typeface="Calibri"/>
              </a:rPr>
              <a:t>tra</a:t>
            </a:r>
            <a:r>
              <a:rPr lang="en-US">
                <a:latin typeface="Calibri"/>
                <a:ea typeface="Calibri"/>
                <a:cs typeface="Calibri"/>
              </a:rPr>
              <a:t>ck and aware of whether they are going to need extra time/if they are taking too long on the assignment</a:t>
            </a:r>
          </a:p>
          <a:p>
            <a:r>
              <a:rPr lang="en-US">
                <a:latin typeface="Calibri"/>
                <a:ea typeface="Calibri"/>
                <a:cs typeface="Calibri"/>
              </a:rPr>
              <a:t>Planning &amp; prioritizing: The ability to create a roadmap to reach a goal or complete a task. Also involves being able to make decisions about what's important to focus on and what's not. Categorizing: I used Modern Classrooms Project labels of "must do/should do/aspire to do" to show students which tasks were most important to them gaining mastery of the content and being able to complete the assessment they are working toward. I also used Modern Classrooms Project's trackers on independent work days so students could see what they needed to work on, who they might work with on assignments, and encourage others to "catch up" with them so they could work together. Students also had unit trackers in their binders so they could check off tasks as they finished them and then got them back &amp; didn't need to revise them. Einstein Matrix: a 4-box grid for sorting tasks based on their importance on one axis and urgency on the other (a printable worksheet is in the pdf my sources slide links to).</a:t>
            </a:r>
          </a:p>
          <a:p>
            <a:r>
              <a:rPr lang="en-US">
                <a:latin typeface="Calibri"/>
                <a:ea typeface="Calibri"/>
                <a:cs typeface="Calibri"/>
              </a:rPr>
              <a:t>Task initiation: the ability to begin projects without undue procrastination, in an </a:t>
            </a:r>
            <a:r>
              <a:rPr lang="en-US" err="1">
                <a:latin typeface="Calibri"/>
                <a:ea typeface="Calibri"/>
                <a:cs typeface="Calibri"/>
              </a:rPr>
              <a:t>effici</a:t>
            </a:r>
            <a:r>
              <a:rPr lang="en-US">
                <a:latin typeface="Calibri"/>
                <a:ea typeface="Calibri"/>
                <a:cs typeface="Calibri"/>
              </a:rPr>
              <a:t>ent or </a:t>
            </a:r>
            <a:r>
              <a:rPr lang="en-US" err="1">
                <a:latin typeface="Calibri"/>
                <a:ea typeface="Calibri"/>
                <a:cs typeface="Calibri"/>
              </a:rPr>
              <a:t>timel</a:t>
            </a:r>
            <a:r>
              <a:rPr lang="en-US">
                <a:latin typeface="Calibri"/>
                <a:ea typeface="Calibri"/>
                <a:cs typeface="Calibri"/>
              </a:rPr>
              <a:t>y fashion. Choices for what to do next especially helps students who have "hit a </a:t>
            </a:r>
            <a:r>
              <a:rPr lang="en-US" err="1">
                <a:latin typeface="Calibri"/>
                <a:ea typeface="Calibri"/>
                <a:cs typeface="Calibri"/>
              </a:rPr>
              <a:t>wa</a:t>
            </a:r>
            <a:r>
              <a:rPr lang="en-US">
                <a:latin typeface="Calibri"/>
                <a:ea typeface="Calibri"/>
                <a:cs typeface="Calibri"/>
              </a:rPr>
              <a:t>ll" and need to do </a:t>
            </a:r>
            <a:r>
              <a:rPr lang="en-US" err="1">
                <a:latin typeface="Calibri"/>
                <a:ea typeface="Calibri"/>
                <a:cs typeface="Calibri"/>
              </a:rPr>
              <a:t>someth</a:t>
            </a:r>
            <a:r>
              <a:rPr lang="en-US">
                <a:latin typeface="Calibri"/>
                <a:ea typeface="Calibri"/>
                <a:cs typeface="Calibri"/>
              </a:rPr>
              <a:t>ing while they wait for help (or just to cool off before trying </a:t>
            </a:r>
            <a:r>
              <a:rPr lang="en-US" err="1">
                <a:latin typeface="Calibri"/>
                <a:ea typeface="Calibri"/>
                <a:cs typeface="Calibri"/>
              </a:rPr>
              <a:t>agai</a:t>
            </a:r>
            <a:r>
              <a:rPr lang="en-US">
                <a:latin typeface="Calibri"/>
                <a:ea typeface="Calibri"/>
                <a:cs typeface="Calibri"/>
              </a:rPr>
              <a:t>n)</a:t>
            </a:r>
          </a:p>
          <a:p>
            <a:r>
              <a:rPr lang="en-US">
                <a:latin typeface="Calibri"/>
                <a:ea typeface="Calibri"/>
                <a:cs typeface="Calibri"/>
              </a:rPr>
              <a:t>Metacognition: the ability to stand back and take a bird's-eye-view of oneself in a situation. Observing how you problem-solve. Self-monitoring and self-</a:t>
            </a:r>
            <a:r>
              <a:rPr lang="en-US" err="1">
                <a:latin typeface="Calibri"/>
                <a:ea typeface="Calibri"/>
                <a:cs typeface="Calibri"/>
              </a:rPr>
              <a:t>evaluat</a:t>
            </a:r>
            <a:r>
              <a:rPr lang="en-US">
                <a:latin typeface="Calibri"/>
                <a:ea typeface="Calibri"/>
                <a:cs typeface="Calibri"/>
              </a:rPr>
              <a:t>ion skills. The "emoji check-in" was a tool I used where I literally filled a Google Doc with a variety of emojis, downloaded it as a PDF, and printed 4 to a sheet and cut it up. I would prompt students to circle the emojis that reflected how they felt about the day's lesson, or where they were in a unit's tasks, and then explain their selections on the back.</a:t>
            </a:r>
          </a:p>
          <a:p>
            <a:r>
              <a:rPr lang="en-US">
                <a:latin typeface="Calibri"/>
                <a:ea typeface="Calibri"/>
                <a:cs typeface="Calibri"/>
              </a:rPr>
              <a:t>Working memory: the </a:t>
            </a:r>
            <a:r>
              <a:rPr lang="en-US" err="1">
                <a:latin typeface="Calibri"/>
                <a:ea typeface="Calibri"/>
                <a:cs typeface="Calibri"/>
              </a:rPr>
              <a:t>abil</a:t>
            </a:r>
            <a:r>
              <a:rPr lang="en-US">
                <a:latin typeface="Calibri"/>
                <a:ea typeface="Calibri"/>
                <a:cs typeface="Calibri"/>
              </a:rPr>
              <a:t>ity to hold information in memory while performing </a:t>
            </a:r>
            <a:r>
              <a:rPr lang="en-US" err="1">
                <a:latin typeface="Calibri"/>
                <a:ea typeface="Calibri"/>
                <a:cs typeface="Calibri"/>
              </a:rPr>
              <a:t>compl</a:t>
            </a:r>
            <a:r>
              <a:rPr lang="en-US">
                <a:latin typeface="Calibri"/>
                <a:ea typeface="Calibri"/>
                <a:cs typeface="Calibri"/>
              </a:rPr>
              <a:t>ex tasks. Incorporates the ability to draw on past learning or experience to apply to the </a:t>
            </a:r>
            <a:r>
              <a:rPr lang="en-US" err="1">
                <a:latin typeface="Calibri"/>
                <a:ea typeface="Calibri"/>
                <a:cs typeface="Calibri"/>
              </a:rPr>
              <a:t>situatio</a:t>
            </a:r>
            <a:r>
              <a:rPr lang="en-US">
                <a:latin typeface="Calibri"/>
                <a:ea typeface="Calibri"/>
                <a:cs typeface="Calibri"/>
              </a:rPr>
              <a:t>n or to project into the future. </a:t>
            </a:r>
          </a:p>
        </p:txBody>
      </p:sp>
      <p:sp>
        <p:nvSpPr>
          <p:cNvPr id="4" name="Slide Number Placeholder 3"/>
          <p:cNvSpPr>
            <a:spLocks noGrp="1"/>
          </p:cNvSpPr>
          <p:nvPr>
            <p:ph type="sldNum" sz="quarter" idx="5"/>
          </p:nvPr>
        </p:nvSpPr>
        <p:spPr/>
        <p:txBody>
          <a:bodyPr/>
          <a:lstStyle/>
          <a:p>
            <a:fld id="{629FA58D-D51F-784C-87FA-C4090DBBB142}" type="slidenum">
              <a:rPr lang="en-US" smtClean="0"/>
              <a:t>12</a:t>
            </a:fld>
            <a:endParaRPr lang="en-US"/>
          </a:p>
        </p:txBody>
      </p:sp>
    </p:spTree>
    <p:extLst>
      <p:ext uri="{BB962C8B-B14F-4D97-AF65-F5344CB8AC3E}">
        <p14:creationId xmlns:p14="http://schemas.microsoft.com/office/powerpoint/2010/main" val="3464506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9FA58D-D51F-784C-87FA-C4090DBBB142}" type="slidenum">
              <a:rPr lang="en-US" smtClean="0"/>
              <a:t>13</a:t>
            </a:fld>
            <a:endParaRPr lang="en-US"/>
          </a:p>
        </p:txBody>
      </p:sp>
    </p:spTree>
    <p:extLst>
      <p:ext uri="{BB962C8B-B14F-4D97-AF65-F5344CB8AC3E}">
        <p14:creationId xmlns:p14="http://schemas.microsoft.com/office/powerpoint/2010/main" val="3268226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svg"/><Relationship Id="rId5" Type="http://schemas.microsoft.com/office/2007/relationships/hdphoto" Target="../media/hdphoto5.wdp"/><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svg"/><Relationship Id="rId5" Type="http://schemas.microsoft.com/office/2007/relationships/hdphoto" Target="../media/hdphoto3.wdp"/><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svg"/><Relationship Id="rId5" Type="http://schemas.microsoft.com/office/2007/relationships/hdphoto" Target="../media/hdphoto4.wdp"/><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501777" y="823291"/>
            <a:ext cx="883408" cy="883408"/>
            <a:chOff x="0" y="0"/>
            <a:chExt cx="1177878" cy="1177878"/>
          </a:xfrm>
        </p:grpSpPr>
        <p:sp>
          <p:nvSpPr>
            <p:cNvPr id="4" name="Freeform 4"/>
            <p:cNvSpPr/>
            <p:nvPr/>
          </p:nvSpPr>
          <p:spPr>
            <a:xfrm>
              <a:off x="0" y="0"/>
              <a:ext cx="1177878" cy="1177878"/>
            </a:xfrm>
            <a:custGeom>
              <a:avLst/>
              <a:gdLst/>
              <a:ahLst/>
              <a:cxnLst/>
              <a:rect l="l" t="t" r="r" b="b"/>
              <a:pathLst>
                <a:path w="1177878" h="1177878">
                  <a:moveTo>
                    <a:pt x="0" y="0"/>
                  </a:moveTo>
                  <a:lnTo>
                    <a:pt x="1177878" y="0"/>
                  </a:lnTo>
                  <a:lnTo>
                    <a:pt x="1177878" y="1177878"/>
                  </a:lnTo>
                  <a:lnTo>
                    <a:pt x="0" y="1177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0" y="0"/>
              <a:ext cx="1177878" cy="1177878"/>
            </a:xfrm>
            <a:custGeom>
              <a:avLst/>
              <a:gdLst/>
              <a:ahLst/>
              <a:cxnLst/>
              <a:rect l="l" t="t" r="r" b="b"/>
              <a:pathLst>
                <a:path w="1177878" h="1177878">
                  <a:moveTo>
                    <a:pt x="0" y="0"/>
                  </a:moveTo>
                  <a:lnTo>
                    <a:pt x="1177878" y="0"/>
                  </a:lnTo>
                  <a:lnTo>
                    <a:pt x="1177878" y="1177878"/>
                  </a:lnTo>
                  <a:lnTo>
                    <a:pt x="0" y="1177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6" name="TextBox 6"/>
          <p:cNvSpPr txBox="1"/>
          <p:nvPr/>
        </p:nvSpPr>
        <p:spPr>
          <a:xfrm>
            <a:off x="6844911" y="2799414"/>
            <a:ext cx="10773446" cy="4865639"/>
          </a:xfrm>
          <a:prstGeom prst="rect">
            <a:avLst/>
          </a:prstGeom>
        </p:spPr>
        <p:txBody>
          <a:bodyPr lIns="0" tIns="0" rIns="0" bIns="0" rtlCol="0" anchor="t">
            <a:spAutoFit/>
          </a:bodyPr>
          <a:lstStyle/>
          <a:p>
            <a:pPr marL="0" lvl="0" indent="0" algn="r">
              <a:lnSpc>
                <a:spcPts val="7555"/>
              </a:lnSpc>
            </a:pPr>
            <a:r>
              <a:rPr lang="en-US" sz="8785" spc="-694">
                <a:solidFill>
                  <a:srgbClr val="010101"/>
                </a:solidFill>
                <a:latin typeface="Archivo Black"/>
                <a:ea typeface="Archivo Black"/>
                <a:cs typeface="Archivo Black"/>
                <a:sym typeface="Archivo Black"/>
              </a:rPr>
              <a:t>SUPPORTING STUDENTS WITH EXCEPTIONALITIES IN WE THE PEOPLE CLASSROOMS</a:t>
            </a:r>
          </a:p>
        </p:txBody>
      </p:sp>
      <p:sp>
        <p:nvSpPr>
          <p:cNvPr id="7" name="Freeform 7"/>
          <p:cNvSpPr/>
          <p:nvPr/>
        </p:nvSpPr>
        <p:spPr>
          <a:xfrm>
            <a:off x="-238513" y="2210293"/>
            <a:ext cx="7083424" cy="7048007"/>
          </a:xfrm>
          <a:custGeom>
            <a:avLst/>
            <a:gdLst/>
            <a:ahLst/>
            <a:cxnLst/>
            <a:rect l="l" t="t" r="r" b="b"/>
            <a:pathLst>
              <a:path w="7083424" h="7048007">
                <a:moveTo>
                  <a:pt x="0" y="0"/>
                </a:moveTo>
                <a:lnTo>
                  <a:pt x="7083424" y="0"/>
                </a:lnTo>
                <a:lnTo>
                  <a:pt x="7083424" y="7048007"/>
                </a:lnTo>
                <a:lnTo>
                  <a:pt x="0" y="704800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9657842" y="8102238"/>
            <a:ext cx="1825696" cy="275980"/>
          </a:xfrm>
          <a:prstGeom prst="rect">
            <a:avLst/>
          </a:prstGeom>
        </p:spPr>
        <p:txBody>
          <a:bodyPr lIns="0" tIns="0" rIns="0" bIns="0" rtlCol="0" anchor="t">
            <a:spAutoFit/>
          </a:bodyPr>
          <a:lstStyle/>
          <a:p>
            <a:pPr marL="0" lvl="0" indent="0" algn="l">
              <a:lnSpc>
                <a:spcPts val="2256"/>
              </a:lnSpc>
              <a:spcBef>
                <a:spcPct val="0"/>
              </a:spcBef>
            </a:pPr>
            <a:r>
              <a:rPr lang="en-US" sz="1735" b="1">
                <a:solidFill>
                  <a:srgbClr val="2B2B2B"/>
                </a:solidFill>
                <a:latin typeface="Garet Bold"/>
                <a:ea typeface="Garet Bold"/>
                <a:cs typeface="Garet Bold"/>
                <a:sym typeface="Garet Bold"/>
              </a:rPr>
              <a:t>PRESENTED BY:</a:t>
            </a:r>
          </a:p>
        </p:txBody>
      </p:sp>
      <p:sp>
        <p:nvSpPr>
          <p:cNvPr id="9" name="TextBox 9"/>
          <p:cNvSpPr txBox="1"/>
          <p:nvPr/>
        </p:nvSpPr>
        <p:spPr>
          <a:xfrm>
            <a:off x="9657842" y="8415762"/>
            <a:ext cx="1825696" cy="275980"/>
          </a:xfrm>
          <a:prstGeom prst="rect">
            <a:avLst/>
          </a:prstGeom>
        </p:spPr>
        <p:txBody>
          <a:bodyPr lIns="0" tIns="0" rIns="0" bIns="0" rtlCol="0" anchor="t">
            <a:spAutoFit/>
          </a:bodyPr>
          <a:lstStyle/>
          <a:p>
            <a:pPr marL="0" lvl="0" indent="0" algn="l">
              <a:lnSpc>
                <a:spcPts val="2256"/>
              </a:lnSpc>
              <a:spcBef>
                <a:spcPct val="0"/>
              </a:spcBef>
            </a:pPr>
            <a:r>
              <a:rPr lang="en-US" sz="1735">
                <a:solidFill>
                  <a:srgbClr val="2B2B2B"/>
                </a:solidFill>
                <a:latin typeface="Garet"/>
                <a:ea typeface="Garet"/>
                <a:cs typeface="Garet"/>
                <a:sym typeface="Garet"/>
              </a:rPr>
              <a:t>Danny Rains</a:t>
            </a:r>
          </a:p>
        </p:txBody>
      </p:sp>
      <p:sp>
        <p:nvSpPr>
          <p:cNvPr id="10" name="TextBox 10"/>
          <p:cNvSpPr txBox="1"/>
          <p:nvPr/>
        </p:nvSpPr>
        <p:spPr>
          <a:xfrm>
            <a:off x="14844303" y="8102238"/>
            <a:ext cx="2914829" cy="275980"/>
          </a:xfrm>
          <a:prstGeom prst="rect">
            <a:avLst/>
          </a:prstGeom>
        </p:spPr>
        <p:txBody>
          <a:bodyPr lIns="0" tIns="0" rIns="0" bIns="0" rtlCol="0" anchor="t">
            <a:spAutoFit/>
          </a:bodyPr>
          <a:lstStyle/>
          <a:p>
            <a:pPr marL="0" lvl="0" indent="0" algn="l">
              <a:lnSpc>
                <a:spcPts val="2256"/>
              </a:lnSpc>
              <a:spcBef>
                <a:spcPct val="0"/>
              </a:spcBef>
            </a:pPr>
            <a:r>
              <a:rPr lang="en-US" sz="1735" b="1">
                <a:solidFill>
                  <a:srgbClr val="2B2B2B"/>
                </a:solidFill>
                <a:latin typeface="Garet Bold"/>
                <a:ea typeface="Garet Bold"/>
                <a:cs typeface="Garet Bold"/>
                <a:sym typeface="Garet Bold"/>
              </a:rPr>
              <a:t>PROGRAM(S):</a:t>
            </a:r>
          </a:p>
        </p:txBody>
      </p:sp>
      <p:sp>
        <p:nvSpPr>
          <p:cNvPr id="11" name="TextBox 11"/>
          <p:cNvSpPr txBox="1"/>
          <p:nvPr/>
        </p:nvSpPr>
        <p:spPr>
          <a:xfrm>
            <a:off x="14844303" y="8415762"/>
            <a:ext cx="3300595" cy="554952"/>
          </a:xfrm>
          <a:prstGeom prst="rect">
            <a:avLst/>
          </a:prstGeom>
        </p:spPr>
        <p:txBody>
          <a:bodyPr lIns="0" tIns="0" rIns="0" bIns="0" rtlCol="0" anchor="t">
            <a:spAutoFit/>
          </a:bodyPr>
          <a:lstStyle/>
          <a:p>
            <a:pPr algn="l">
              <a:lnSpc>
                <a:spcPts val="2256"/>
              </a:lnSpc>
            </a:pPr>
            <a:r>
              <a:rPr lang="en-US" sz="1735">
                <a:solidFill>
                  <a:srgbClr val="2B2B2B"/>
                </a:solidFill>
                <a:latin typeface="Garet"/>
                <a:ea typeface="Garet"/>
                <a:cs typeface="Garet"/>
                <a:sym typeface="Garet"/>
              </a:rPr>
              <a:t>High School We the People</a:t>
            </a:r>
          </a:p>
          <a:p>
            <a:pPr marL="0" lvl="0" indent="0" algn="l">
              <a:lnSpc>
                <a:spcPts val="2256"/>
              </a:lnSpc>
              <a:spcBef>
                <a:spcPct val="0"/>
              </a:spcBef>
            </a:pPr>
            <a:r>
              <a:rPr lang="en-US" sz="1735">
                <a:solidFill>
                  <a:srgbClr val="2B2B2B"/>
                </a:solidFill>
                <a:latin typeface="Garet"/>
                <a:ea typeface="Garet"/>
                <a:cs typeface="Garet"/>
                <a:sym typeface="Garet"/>
              </a:rPr>
              <a:t>Middle School We the People</a:t>
            </a:r>
          </a:p>
        </p:txBody>
      </p:sp>
      <p:sp>
        <p:nvSpPr>
          <p:cNvPr id="12" name="TextBox 12"/>
          <p:cNvSpPr txBox="1"/>
          <p:nvPr/>
        </p:nvSpPr>
        <p:spPr>
          <a:xfrm>
            <a:off x="12449779" y="8102238"/>
            <a:ext cx="1423288" cy="275980"/>
          </a:xfrm>
          <a:prstGeom prst="rect">
            <a:avLst/>
          </a:prstGeom>
        </p:spPr>
        <p:txBody>
          <a:bodyPr lIns="0" tIns="0" rIns="0" bIns="0" rtlCol="0" anchor="t">
            <a:spAutoFit/>
          </a:bodyPr>
          <a:lstStyle/>
          <a:p>
            <a:pPr marL="0" lvl="0" indent="0" algn="l">
              <a:lnSpc>
                <a:spcPts val="2256"/>
              </a:lnSpc>
              <a:spcBef>
                <a:spcPct val="0"/>
              </a:spcBef>
            </a:pPr>
            <a:r>
              <a:rPr lang="en-US" sz="1735" b="1">
                <a:solidFill>
                  <a:srgbClr val="2B2B2B"/>
                </a:solidFill>
                <a:latin typeface="Garet Bold"/>
                <a:ea typeface="Garet Bold"/>
                <a:cs typeface="Garet Bold"/>
                <a:sym typeface="Garet Bold"/>
              </a:rPr>
              <a:t>DATE:</a:t>
            </a:r>
          </a:p>
        </p:txBody>
      </p:sp>
      <p:sp>
        <p:nvSpPr>
          <p:cNvPr id="13" name="TextBox 13"/>
          <p:cNvSpPr txBox="1"/>
          <p:nvPr/>
        </p:nvSpPr>
        <p:spPr>
          <a:xfrm>
            <a:off x="12449779" y="8415762"/>
            <a:ext cx="1423288" cy="275980"/>
          </a:xfrm>
          <a:prstGeom prst="rect">
            <a:avLst/>
          </a:prstGeom>
        </p:spPr>
        <p:txBody>
          <a:bodyPr lIns="0" tIns="0" rIns="0" bIns="0" rtlCol="0" anchor="t">
            <a:spAutoFit/>
          </a:bodyPr>
          <a:lstStyle/>
          <a:p>
            <a:pPr marL="0" lvl="0" indent="0" algn="l">
              <a:lnSpc>
                <a:spcPts val="2256"/>
              </a:lnSpc>
              <a:spcBef>
                <a:spcPct val="0"/>
              </a:spcBef>
            </a:pPr>
            <a:r>
              <a:rPr lang="en-US" sz="1735">
                <a:solidFill>
                  <a:srgbClr val="2B2B2B"/>
                </a:solidFill>
                <a:latin typeface="Garet"/>
                <a:ea typeface="Garet"/>
                <a:cs typeface="Garet"/>
                <a:sym typeface="Garet"/>
              </a:rPr>
              <a:t>10/22/2025</a:t>
            </a:r>
          </a:p>
        </p:txBody>
      </p:sp>
      <p:sp>
        <p:nvSpPr>
          <p:cNvPr id="14" name="TextBox 14"/>
          <p:cNvSpPr txBox="1"/>
          <p:nvPr/>
        </p:nvSpPr>
        <p:spPr>
          <a:xfrm>
            <a:off x="1552117" y="874395"/>
            <a:ext cx="6459974" cy="737235"/>
          </a:xfrm>
          <a:prstGeom prst="rect">
            <a:avLst/>
          </a:prstGeom>
        </p:spPr>
        <p:txBody>
          <a:bodyPr lIns="0" tIns="0" rIns="0" bIns="0" rtlCol="0" anchor="t">
            <a:spAutoFit/>
          </a:bodyPr>
          <a:lstStyle/>
          <a:p>
            <a:pPr algn="l">
              <a:lnSpc>
                <a:spcPts val="2939"/>
              </a:lnSpc>
            </a:pPr>
            <a:r>
              <a:rPr lang="en-US" sz="2099">
                <a:solidFill>
                  <a:srgbClr val="2B2B2B"/>
                </a:solidFill>
                <a:latin typeface="Garet Light"/>
                <a:ea typeface="Garet Light"/>
                <a:cs typeface="Garet Light"/>
                <a:sym typeface="Garet Light"/>
              </a:rPr>
              <a:t>The Ohio Center for Law Related Education | Est. 1983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20127" r="33291"/>
            <a:stretch>
              <a:fillRect/>
            </a:stretch>
          </p:blipFill>
          <p:spPr>
            <a:xfrm>
              <a:off x="0" y="0"/>
              <a:ext cx="9601509" cy="13716000"/>
            </a:xfrm>
            <a:prstGeom prst="rect">
              <a:avLst/>
            </a:prstGeom>
          </p:spPr>
        </p:pic>
      </p:grpSp>
      <p:sp>
        <p:nvSpPr>
          <p:cNvPr id="5" name="TextBox 5"/>
          <p:cNvSpPr txBox="1"/>
          <p:nvPr/>
        </p:nvSpPr>
        <p:spPr>
          <a:xfrm>
            <a:off x="8484117" y="3883431"/>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Routines &amp; Expectations</a:t>
            </a:r>
          </a:p>
        </p:txBody>
      </p:sp>
      <p:sp>
        <p:nvSpPr>
          <p:cNvPr id="6" name="TextBox 6"/>
          <p:cNvSpPr txBox="1"/>
          <p:nvPr/>
        </p:nvSpPr>
        <p:spPr>
          <a:xfrm>
            <a:off x="7541856" y="2918251"/>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7" name="TextBox 7"/>
          <p:cNvSpPr txBox="1"/>
          <p:nvPr/>
        </p:nvSpPr>
        <p:spPr>
          <a:xfrm>
            <a:off x="7201132" y="161799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Curb Cut Effect</a:t>
            </a:r>
          </a:p>
        </p:txBody>
      </p:sp>
      <p:sp>
        <p:nvSpPr>
          <p:cNvPr id="8" name="TextBox 8"/>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p:cNvGrpSpPr/>
          <p:nvPr/>
        </p:nvGrpSpPr>
        <p:grpSpPr>
          <a:xfrm>
            <a:off x="12230644" y="269513"/>
            <a:ext cx="1027844" cy="1027844"/>
            <a:chOff x="0" y="0"/>
            <a:chExt cx="1370458" cy="1370458"/>
          </a:xfrm>
        </p:grpSpPr>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12" name="TextBox 12"/>
          <p:cNvSpPr txBox="1"/>
          <p:nvPr/>
        </p:nvSpPr>
        <p:spPr>
          <a:xfrm>
            <a:off x="8484117" y="4837176"/>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Supporting Executive Functioning Skills</a:t>
            </a:r>
          </a:p>
        </p:txBody>
      </p:sp>
      <p:sp>
        <p:nvSpPr>
          <p:cNvPr id="13" name="TextBox 13"/>
          <p:cNvSpPr txBox="1"/>
          <p:nvPr/>
        </p:nvSpPr>
        <p:spPr>
          <a:xfrm>
            <a:off x="7541856" y="3877713"/>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14" name="TextBox 14"/>
          <p:cNvSpPr txBox="1"/>
          <p:nvPr/>
        </p:nvSpPr>
        <p:spPr>
          <a:xfrm>
            <a:off x="8484117" y="2918250"/>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Student Choice</a:t>
            </a:r>
          </a:p>
        </p:txBody>
      </p:sp>
      <p:sp>
        <p:nvSpPr>
          <p:cNvPr id="15" name="TextBox 15"/>
          <p:cNvSpPr txBox="1"/>
          <p:nvPr/>
        </p:nvSpPr>
        <p:spPr>
          <a:xfrm>
            <a:off x="7541856" y="4824925"/>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p:nvPr/>
        </p:nvGrpSpPr>
        <p:grpSpPr>
          <a:xfrm>
            <a:off x="-514350" y="9258300"/>
            <a:ext cx="20015189" cy="3086100"/>
            <a:chOff x="0" y="0"/>
            <a:chExt cx="5271490" cy="812800"/>
          </a:xfrm>
        </p:grpSpPr>
        <p:sp>
          <p:nvSpPr>
            <p:cNvPr id="3" name="Freeform 3"/>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p:cNvSpPr/>
          <p:nvPr/>
        </p:nvSpPr>
        <p:spPr>
          <a:xfrm>
            <a:off x="2095936" y="3282290"/>
            <a:ext cx="1672526" cy="702461"/>
          </a:xfrm>
          <a:custGeom>
            <a:avLst/>
            <a:gdLst/>
            <a:ahLst/>
            <a:cxnLst/>
            <a:rect l="l" t="t" r="r" b="b"/>
            <a:pathLst>
              <a:path w="1672526" h="702461">
                <a:moveTo>
                  <a:pt x="0" y="0"/>
                </a:moveTo>
                <a:lnTo>
                  <a:pt x="1672526" y="0"/>
                </a:lnTo>
                <a:lnTo>
                  <a:pt x="1672526" y="702461"/>
                </a:lnTo>
                <a:lnTo>
                  <a:pt x="0" y="7024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8307737" y="3282290"/>
            <a:ext cx="1672526" cy="702461"/>
          </a:xfrm>
          <a:custGeom>
            <a:avLst/>
            <a:gdLst/>
            <a:ahLst/>
            <a:cxnLst/>
            <a:rect l="l" t="t" r="r" b="b"/>
            <a:pathLst>
              <a:path w="1672526" h="702461">
                <a:moveTo>
                  <a:pt x="0" y="0"/>
                </a:moveTo>
                <a:lnTo>
                  <a:pt x="1672526" y="0"/>
                </a:lnTo>
                <a:lnTo>
                  <a:pt x="1672526" y="702461"/>
                </a:lnTo>
                <a:lnTo>
                  <a:pt x="0" y="7024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4"/>
            <a:stretch>
              <a:fillRect l="-16999" r="-16999"/>
            </a:stretch>
          </a:blipFill>
        </p:spPr>
        <p:txBody>
          <a:bodyPr/>
          <a:lstStyle/>
          <a:p>
            <a:endParaRPr lang="en-US"/>
          </a:p>
        </p:txBody>
      </p:sp>
      <p:sp>
        <p:nvSpPr>
          <p:cNvPr id="9" name="Freeform 9"/>
          <p:cNvSpPr/>
          <p:nvPr/>
        </p:nvSpPr>
        <p:spPr>
          <a:xfrm>
            <a:off x="14519538" y="3282290"/>
            <a:ext cx="1672526" cy="702461"/>
          </a:xfrm>
          <a:custGeom>
            <a:avLst/>
            <a:gdLst/>
            <a:ahLst/>
            <a:cxnLst/>
            <a:rect l="l" t="t" r="r" b="b"/>
            <a:pathLst>
              <a:path w="1672526" h="702461">
                <a:moveTo>
                  <a:pt x="0" y="0"/>
                </a:moveTo>
                <a:lnTo>
                  <a:pt x="1672526" y="0"/>
                </a:lnTo>
                <a:lnTo>
                  <a:pt x="1672526" y="702461"/>
                </a:lnTo>
                <a:lnTo>
                  <a:pt x="0" y="7024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028700" y="1033689"/>
            <a:ext cx="7279037" cy="1519129"/>
          </a:xfrm>
          <a:prstGeom prst="rect">
            <a:avLst/>
          </a:prstGeom>
        </p:spPr>
        <p:txBody>
          <a:bodyPr lIns="0" tIns="0" rIns="0" bIns="0" rtlCol="0" anchor="t">
            <a:spAutoFit/>
          </a:bodyPr>
          <a:lstStyle/>
          <a:p>
            <a:pPr marL="0" lvl="0" indent="0" algn="l">
              <a:lnSpc>
                <a:spcPts val="5808"/>
              </a:lnSpc>
              <a:spcBef>
                <a:spcPct val="0"/>
              </a:spcBef>
            </a:pPr>
            <a:r>
              <a:rPr lang="en-US" sz="5808" spc="-458">
                <a:solidFill>
                  <a:srgbClr val="010101"/>
                </a:solidFill>
                <a:latin typeface="Archivo Black"/>
                <a:ea typeface="Archivo Black"/>
                <a:cs typeface="Archivo Black"/>
                <a:sym typeface="Archivo Black"/>
              </a:rPr>
              <a:t>Routines &amp; Expectations</a:t>
            </a:r>
          </a:p>
        </p:txBody>
      </p:sp>
      <p:sp>
        <p:nvSpPr>
          <p:cNvPr id="11" name="TextBox 11"/>
          <p:cNvSpPr txBox="1"/>
          <p:nvPr/>
        </p:nvSpPr>
        <p:spPr>
          <a:xfrm>
            <a:off x="1028700" y="2667119"/>
            <a:ext cx="8823356" cy="365760"/>
          </a:xfrm>
          <a:prstGeom prst="rect">
            <a:avLst/>
          </a:prstGeom>
        </p:spPr>
        <p:txBody>
          <a:bodyPr lIns="0" tIns="0" rIns="0" bIns="0" rtlCol="0" anchor="t">
            <a:spAutoFit/>
          </a:bodyPr>
          <a:lstStyle/>
          <a:p>
            <a:pPr algn="l">
              <a:lnSpc>
                <a:spcPts val="2939"/>
              </a:lnSpc>
              <a:spcBef>
                <a:spcPct val="0"/>
              </a:spcBef>
            </a:pPr>
            <a:r>
              <a:rPr lang="en-US" sz="2099">
                <a:solidFill>
                  <a:srgbClr val="000000"/>
                </a:solidFill>
                <a:latin typeface="Garet"/>
                <a:ea typeface="Garet"/>
                <a:cs typeface="Garet"/>
                <a:sym typeface="Garet"/>
              </a:rPr>
              <a:t>That especially support students with exceptionalities</a:t>
            </a:r>
          </a:p>
        </p:txBody>
      </p:sp>
      <p:sp>
        <p:nvSpPr>
          <p:cNvPr id="12" name="TextBox 12"/>
          <p:cNvSpPr txBox="1"/>
          <p:nvPr/>
        </p:nvSpPr>
        <p:spPr>
          <a:xfrm>
            <a:off x="1028700" y="4171950"/>
            <a:ext cx="3806998" cy="971550"/>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Open Classroom Climate</a:t>
            </a:r>
          </a:p>
        </p:txBody>
      </p:sp>
      <p:sp>
        <p:nvSpPr>
          <p:cNvPr id="13" name="TextBox 13"/>
          <p:cNvSpPr txBox="1"/>
          <p:nvPr/>
        </p:nvSpPr>
        <p:spPr>
          <a:xfrm>
            <a:off x="7240501" y="4171950"/>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Predictability</a:t>
            </a:r>
          </a:p>
        </p:txBody>
      </p:sp>
      <p:sp>
        <p:nvSpPr>
          <p:cNvPr id="14" name="TextBox 14"/>
          <p:cNvSpPr txBox="1"/>
          <p:nvPr/>
        </p:nvSpPr>
        <p:spPr>
          <a:xfrm>
            <a:off x="424020" y="5343525"/>
            <a:ext cx="5016359" cy="3337560"/>
          </a:xfrm>
          <a:prstGeom prst="rect">
            <a:avLst/>
          </a:prstGeom>
        </p:spPr>
        <p:txBody>
          <a:bodyPr lIns="0" tIns="0" rIns="0" bIns="0" rtlCol="0" anchor="t">
            <a:spAutoFit/>
          </a:bodyPr>
          <a:lstStyle/>
          <a:p>
            <a:pPr algn="ctr">
              <a:lnSpc>
                <a:spcPts val="2939"/>
              </a:lnSpc>
            </a:pPr>
            <a:r>
              <a:rPr lang="en-US" sz="2099">
                <a:solidFill>
                  <a:srgbClr val="000000"/>
                </a:solidFill>
                <a:latin typeface="Garet"/>
                <a:ea typeface="Garet"/>
                <a:cs typeface="Garet"/>
                <a:sym typeface="Garet"/>
              </a:rPr>
              <a:t>Community, belonging, &amp; trust in the classroom helps overcome learned helplessness</a:t>
            </a:r>
          </a:p>
          <a:p>
            <a:pPr algn="ctr">
              <a:lnSpc>
                <a:spcPts val="2939"/>
              </a:lnSpc>
            </a:pPr>
            <a:endParaRPr lang="en-US" sz="2099">
              <a:solidFill>
                <a:srgbClr val="000000"/>
              </a:solidFill>
              <a:latin typeface="Garet"/>
              <a:ea typeface="Garet"/>
              <a:cs typeface="Garet"/>
              <a:sym typeface="Garet"/>
            </a:endParaRPr>
          </a:p>
          <a:p>
            <a:pPr marL="0" lvl="0" indent="0" algn="ctr">
              <a:lnSpc>
                <a:spcPts val="2939"/>
              </a:lnSpc>
              <a:spcBef>
                <a:spcPct val="0"/>
              </a:spcBef>
            </a:pPr>
            <a:r>
              <a:rPr lang="en-US" sz="2099">
                <a:solidFill>
                  <a:srgbClr val="000000"/>
                </a:solidFill>
                <a:latin typeface="Garet"/>
                <a:ea typeface="Garet"/>
                <a:cs typeface="Garet"/>
                <a:sym typeface="Garet"/>
              </a:rPr>
              <a:t>An open classroom climate leads to student emotional engagement with the class, history efficacy, viewpoint pluralism, civic commitments, &amp; civic engagement</a:t>
            </a:r>
          </a:p>
        </p:txBody>
      </p:sp>
      <p:sp>
        <p:nvSpPr>
          <p:cNvPr id="15" name="TextBox 15"/>
          <p:cNvSpPr txBox="1"/>
          <p:nvPr/>
        </p:nvSpPr>
        <p:spPr>
          <a:xfrm>
            <a:off x="6635821" y="4800600"/>
            <a:ext cx="5016359" cy="2223135"/>
          </a:xfrm>
          <a:prstGeom prst="rect">
            <a:avLst/>
          </a:prstGeom>
        </p:spPr>
        <p:txBody>
          <a:bodyPr lIns="0" tIns="0" rIns="0" bIns="0" rtlCol="0" anchor="t">
            <a:spAutoFit/>
          </a:bodyPr>
          <a:lstStyle/>
          <a:p>
            <a:pPr algn="ctr">
              <a:lnSpc>
                <a:spcPts val="2939"/>
              </a:lnSpc>
            </a:pPr>
            <a:r>
              <a:rPr lang="en-US" sz="2099">
                <a:solidFill>
                  <a:srgbClr val="000000"/>
                </a:solidFill>
                <a:latin typeface="Garet"/>
                <a:ea typeface="Garet"/>
                <a:cs typeface="Garet"/>
                <a:sym typeface="Garet"/>
              </a:rPr>
              <a:t>Having a predictable routine for how your class starts</a:t>
            </a:r>
          </a:p>
          <a:p>
            <a:pPr algn="ctr">
              <a:lnSpc>
                <a:spcPts val="2939"/>
              </a:lnSpc>
            </a:pPr>
            <a:endParaRPr lang="en-US" sz="2099">
              <a:solidFill>
                <a:srgbClr val="000000"/>
              </a:solidFill>
              <a:latin typeface="Garet"/>
              <a:ea typeface="Garet"/>
              <a:cs typeface="Garet"/>
              <a:sym typeface="Garet"/>
            </a:endParaRPr>
          </a:p>
          <a:p>
            <a:pPr marL="0" lvl="0" indent="0" algn="ctr">
              <a:lnSpc>
                <a:spcPts val="2939"/>
              </a:lnSpc>
              <a:spcBef>
                <a:spcPct val="0"/>
              </a:spcBef>
            </a:pPr>
            <a:r>
              <a:rPr lang="en-US" sz="2099">
                <a:solidFill>
                  <a:srgbClr val="000000"/>
                </a:solidFill>
                <a:latin typeface="Garet"/>
                <a:ea typeface="Garet"/>
                <a:cs typeface="Garet"/>
                <a:sym typeface="Garet"/>
              </a:rPr>
              <a:t>Providing students with an outline of today’s class, the week overall, and the entire unit</a:t>
            </a:r>
          </a:p>
        </p:txBody>
      </p:sp>
      <p:sp>
        <p:nvSpPr>
          <p:cNvPr id="16" name="TextBox 16"/>
          <p:cNvSpPr txBox="1"/>
          <p:nvPr/>
        </p:nvSpPr>
        <p:spPr>
          <a:xfrm>
            <a:off x="13452302" y="4171950"/>
            <a:ext cx="3806998" cy="971550"/>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Democratically Set Expectations</a:t>
            </a:r>
          </a:p>
        </p:txBody>
      </p:sp>
      <p:sp>
        <p:nvSpPr>
          <p:cNvPr id="17" name="TextBox 17"/>
          <p:cNvSpPr txBox="1"/>
          <p:nvPr/>
        </p:nvSpPr>
        <p:spPr>
          <a:xfrm>
            <a:off x="12847622" y="5343525"/>
            <a:ext cx="5016359" cy="2223135"/>
          </a:xfrm>
          <a:prstGeom prst="rect">
            <a:avLst/>
          </a:prstGeom>
        </p:spPr>
        <p:txBody>
          <a:bodyPr lIns="0" tIns="0" rIns="0" bIns="0" rtlCol="0" anchor="t">
            <a:spAutoFit/>
          </a:bodyPr>
          <a:lstStyle/>
          <a:p>
            <a:pPr algn="ctr">
              <a:lnSpc>
                <a:spcPts val="2939"/>
              </a:lnSpc>
            </a:pPr>
            <a:r>
              <a:rPr lang="en-US" sz="2099">
                <a:solidFill>
                  <a:srgbClr val="000000"/>
                </a:solidFill>
                <a:latin typeface="Garet"/>
                <a:ea typeface="Garet"/>
                <a:cs typeface="Garet"/>
                <a:sym typeface="Garet"/>
              </a:rPr>
              <a:t>You set the values; the class determines what they “look like” in practice</a:t>
            </a:r>
          </a:p>
          <a:p>
            <a:pPr algn="ctr">
              <a:lnSpc>
                <a:spcPts val="2939"/>
              </a:lnSpc>
            </a:pPr>
            <a:endParaRPr lang="en-US" sz="2099">
              <a:solidFill>
                <a:srgbClr val="000000"/>
              </a:solidFill>
              <a:latin typeface="Garet"/>
              <a:ea typeface="Garet"/>
              <a:cs typeface="Garet"/>
              <a:sym typeface="Garet"/>
            </a:endParaRPr>
          </a:p>
          <a:p>
            <a:pPr marL="0" lvl="0" indent="0" algn="ctr">
              <a:lnSpc>
                <a:spcPts val="2939"/>
              </a:lnSpc>
              <a:spcBef>
                <a:spcPct val="0"/>
              </a:spcBef>
            </a:pPr>
            <a:r>
              <a:rPr lang="en-US" sz="2099">
                <a:solidFill>
                  <a:srgbClr val="000000"/>
                </a:solidFill>
                <a:latin typeface="Garet"/>
                <a:ea typeface="Garet"/>
                <a:cs typeface="Garet"/>
                <a:sym typeface="Garet"/>
              </a:rPr>
              <a:t>Everyone owes the class “today’s best”</a:t>
            </a:r>
          </a:p>
        </p:txBody>
      </p:sp>
      <p:grpSp>
        <p:nvGrpSpPr>
          <p:cNvPr id="18" name="Group 18"/>
          <p:cNvGrpSpPr/>
          <p:nvPr/>
        </p:nvGrpSpPr>
        <p:grpSpPr>
          <a:xfrm>
            <a:off x="14603882" y="626872"/>
            <a:ext cx="2655418" cy="2655418"/>
            <a:chOff x="0" y="0"/>
            <a:chExt cx="3540558" cy="3540558"/>
          </a:xfrm>
        </p:grpSpPr>
        <p:sp>
          <p:nvSpPr>
            <p:cNvPr id="19" name="Freeform 19"/>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Freeform 20"/>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21" name="TextBox 21"/>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AutoShape 2"/>
          <p:cNvSpPr/>
          <p:nvPr/>
        </p:nvSpPr>
        <p:spPr>
          <a:xfrm>
            <a:off x="-585133" y="9133153"/>
            <a:ext cx="18873133" cy="0"/>
          </a:xfrm>
          <a:prstGeom prst="line">
            <a:avLst/>
          </a:prstGeom>
          <a:ln w="9525" cap="rnd">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514350" y="9258300"/>
            <a:ext cx="20015189" cy="3086100"/>
            <a:chOff x="0" y="0"/>
            <a:chExt cx="5271490" cy="812800"/>
          </a:xfrm>
        </p:grpSpPr>
        <p:sp>
          <p:nvSpPr>
            <p:cNvPr id="4" name="Freeform 4"/>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5" name="TextBox 5"/>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6" name="Freeform 6"/>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sp>
        <p:nvSpPr>
          <p:cNvPr id="7" name="TextBox 7"/>
          <p:cNvSpPr txBox="1"/>
          <p:nvPr/>
        </p:nvSpPr>
        <p:spPr>
          <a:xfrm>
            <a:off x="1028700" y="807119"/>
            <a:ext cx="14058900" cy="639791"/>
          </a:xfrm>
          <a:prstGeom prst="rect">
            <a:avLst/>
          </a:prstGeom>
        </p:spPr>
        <p:txBody>
          <a:bodyPr wrap="square" lIns="0" tIns="0" rIns="0" bIns="0" rtlCol="0" anchor="t">
            <a:spAutoFit/>
          </a:bodyPr>
          <a:lstStyle/>
          <a:p>
            <a:pPr algn="l">
              <a:lnSpc>
                <a:spcPts val="4530"/>
              </a:lnSpc>
            </a:pPr>
            <a:r>
              <a:rPr lang="en-US" sz="5808" spc="-458">
                <a:solidFill>
                  <a:srgbClr val="000000"/>
                </a:solidFill>
                <a:latin typeface="Archivo Black"/>
                <a:ea typeface="Archivo Black"/>
                <a:cs typeface="Archivo Black"/>
                <a:sym typeface="Archivo Black"/>
              </a:rPr>
              <a:t>(Some) Executive Functioning Skills</a:t>
            </a:r>
          </a:p>
        </p:txBody>
      </p:sp>
      <p:sp>
        <p:nvSpPr>
          <p:cNvPr id="8" name="TextBox 8"/>
          <p:cNvSpPr txBox="1"/>
          <p:nvPr/>
        </p:nvSpPr>
        <p:spPr>
          <a:xfrm>
            <a:off x="1028700" y="2376311"/>
            <a:ext cx="4805475" cy="583591"/>
          </a:xfrm>
          <a:prstGeom prst="rect">
            <a:avLst/>
          </a:prstGeom>
        </p:spPr>
        <p:txBody>
          <a:bodyPr lIns="0" tIns="0" rIns="0" bIns="0" rtlCol="0" anchor="t">
            <a:spAutoFit/>
          </a:bodyPr>
          <a:lstStyle/>
          <a:p>
            <a:pPr marL="0" lvl="0" indent="0" algn="l">
              <a:lnSpc>
                <a:spcPts val="4651"/>
              </a:lnSpc>
              <a:spcBef>
                <a:spcPct val="0"/>
              </a:spcBef>
            </a:pPr>
            <a:r>
              <a:rPr lang="en-US" sz="3322" b="1">
                <a:solidFill>
                  <a:srgbClr val="000000"/>
                </a:solidFill>
                <a:latin typeface="Garet Bold"/>
                <a:ea typeface="Garet Bold"/>
                <a:cs typeface="Garet Bold"/>
                <a:sym typeface="Garet Bold"/>
              </a:rPr>
              <a:t>ORGANIZATION</a:t>
            </a:r>
          </a:p>
        </p:txBody>
      </p:sp>
      <p:grpSp>
        <p:nvGrpSpPr>
          <p:cNvPr id="9" name="Group 9"/>
          <p:cNvGrpSpPr/>
          <p:nvPr/>
        </p:nvGrpSpPr>
        <p:grpSpPr>
          <a:xfrm>
            <a:off x="15865870" y="294425"/>
            <a:ext cx="1993381" cy="1993381"/>
            <a:chOff x="0" y="0"/>
            <a:chExt cx="2657841" cy="2657841"/>
          </a:xfrm>
        </p:grpSpPr>
        <p:sp>
          <p:nvSpPr>
            <p:cNvPr id="10" name="Freeform 10"/>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2" name="TextBox 12"/>
          <p:cNvSpPr txBox="1"/>
          <p:nvPr/>
        </p:nvSpPr>
        <p:spPr>
          <a:xfrm>
            <a:off x="6341600" y="2376311"/>
            <a:ext cx="5374939" cy="583591"/>
          </a:xfrm>
          <a:prstGeom prst="rect">
            <a:avLst/>
          </a:prstGeom>
        </p:spPr>
        <p:txBody>
          <a:bodyPr lIns="0" tIns="0" rIns="0" bIns="0" rtlCol="0" anchor="t">
            <a:spAutoFit/>
          </a:bodyPr>
          <a:lstStyle/>
          <a:p>
            <a:pPr marL="0" lvl="0" indent="0" algn="l">
              <a:lnSpc>
                <a:spcPts val="4651"/>
              </a:lnSpc>
              <a:spcBef>
                <a:spcPct val="0"/>
              </a:spcBef>
            </a:pPr>
            <a:r>
              <a:rPr lang="en-US" sz="3322" b="1">
                <a:solidFill>
                  <a:srgbClr val="000000"/>
                </a:solidFill>
                <a:latin typeface="Garet Bold"/>
                <a:ea typeface="Garet Bold"/>
                <a:cs typeface="Garet Bold"/>
                <a:sym typeface="Garet Bold"/>
              </a:rPr>
              <a:t>TIME MANAGEMENT</a:t>
            </a:r>
          </a:p>
        </p:txBody>
      </p:sp>
      <p:sp>
        <p:nvSpPr>
          <p:cNvPr id="13" name="TextBox 13"/>
          <p:cNvSpPr txBox="1"/>
          <p:nvPr/>
        </p:nvSpPr>
        <p:spPr>
          <a:xfrm>
            <a:off x="11841229" y="2376311"/>
            <a:ext cx="5815814" cy="583591"/>
          </a:xfrm>
          <a:prstGeom prst="rect">
            <a:avLst/>
          </a:prstGeom>
        </p:spPr>
        <p:txBody>
          <a:bodyPr lIns="0" tIns="0" rIns="0" bIns="0" rtlCol="0" anchor="t">
            <a:spAutoFit/>
          </a:bodyPr>
          <a:lstStyle/>
          <a:p>
            <a:pPr marL="0" lvl="0" indent="0" algn="l">
              <a:lnSpc>
                <a:spcPts val="4651"/>
              </a:lnSpc>
              <a:spcBef>
                <a:spcPct val="0"/>
              </a:spcBef>
            </a:pPr>
            <a:r>
              <a:rPr lang="en-US" sz="3322" b="1">
                <a:solidFill>
                  <a:srgbClr val="000000"/>
                </a:solidFill>
                <a:latin typeface="Garet Bold"/>
                <a:ea typeface="Garet Bold"/>
                <a:cs typeface="Garet Bold"/>
                <a:sym typeface="Garet Bold"/>
              </a:rPr>
              <a:t>PLANNING &amp; PRIORITIZING</a:t>
            </a:r>
          </a:p>
        </p:txBody>
      </p:sp>
      <p:sp>
        <p:nvSpPr>
          <p:cNvPr id="14" name="TextBox 14"/>
          <p:cNvSpPr txBox="1"/>
          <p:nvPr/>
        </p:nvSpPr>
        <p:spPr>
          <a:xfrm>
            <a:off x="1028700" y="5696326"/>
            <a:ext cx="4364600" cy="583591"/>
          </a:xfrm>
          <a:prstGeom prst="rect">
            <a:avLst/>
          </a:prstGeom>
        </p:spPr>
        <p:txBody>
          <a:bodyPr lIns="0" tIns="0" rIns="0" bIns="0" rtlCol="0" anchor="t">
            <a:spAutoFit/>
          </a:bodyPr>
          <a:lstStyle/>
          <a:p>
            <a:pPr marL="0" lvl="0" indent="0" algn="l">
              <a:lnSpc>
                <a:spcPts val="4651"/>
              </a:lnSpc>
              <a:spcBef>
                <a:spcPct val="0"/>
              </a:spcBef>
            </a:pPr>
            <a:r>
              <a:rPr lang="en-US" sz="3322" b="1">
                <a:solidFill>
                  <a:srgbClr val="000000"/>
                </a:solidFill>
                <a:latin typeface="Garet Bold"/>
                <a:ea typeface="Garet Bold"/>
                <a:cs typeface="Garet Bold"/>
                <a:sym typeface="Garet Bold"/>
              </a:rPr>
              <a:t>TASK INITIATION</a:t>
            </a:r>
          </a:p>
        </p:txBody>
      </p:sp>
      <p:sp>
        <p:nvSpPr>
          <p:cNvPr id="15" name="TextBox 15"/>
          <p:cNvSpPr txBox="1"/>
          <p:nvPr/>
        </p:nvSpPr>
        <p:spPr>
          <a:xfrm>
            <a:off x="6341600" y="5737746"/>
            <a:ext cx="4199272" cy="583591"/>
          </a:xfrm>
          <a:prstGeom prst="rect">
            <a:avLst/>
          </a:prstGeom>
        </p:spPr>
        <p:txBody>
          <a:bodyPr lIns="0" tIns="0" rIns="0" bIns="0" rtlCol="0" anchor="t">
            <a:spAutoFit/>
          </a:bodyPr>
          <a:lstStyle/>
          <a:p>
            <a:pPr marL="0" lvl="0" indent="0" algn="l">
              <a:lnSpc>
                <a:spcPts val="4651"/>
              </a:lnSpc>
              <a:spcBef>
                <a:spcPct val="0"/>
              </a:spcBef>
            </a:pPr>
            <a:r>
              <a:rPr lang="en-US" sz="3322" b="1">
                <a:solidFill>
                  <a:srgbClr val="000000"/>
                </a:solidFill>
                <a:latin typeface="Garet Bold"/>
                <a:ea typeface="Garet Bold"/>
                <a:cs typeface="Garet Bold"/>
                <a:sym typeface="Garet Bold"/>
              </a:rPr>
              <a:t>METACOGNITION</a:t>
            </a:r>
          </a:p>
        </p:txBody>
      </p:sp>
      <p:sp>
        <p:nvSpPr>
          <p:cNvPr id="16" name="TextBox 16"/>
          <p:cNvSpPr txBox="1"/>
          <p:nvPr/>
        </p:nvSpPr>
        <p:spPr>
          <a:xfrm>
            <a:off x="11841228" y="5696326"/>
            <a:ext cx="5608571" cy="579902"/>
          </a:xfrm>
          <a:prstGeom prst="rect">
            <a:avLst/>
          </a:prstGeom>
        </p:spPr>
        <p:txBody>
          <a:bodyPr wrap="square" lIns="0" tIns="0" rIns="0" bIns="0" rtlCol="0" anchor="t">
            <a:spAutoFit/>
          </a:bodyPr>
          <a:lstStyle/>
          <a:p>
            <a:pPr marL="0" lvl="0" indent="0" algn="l">
              <a:lnSpc>
                <a:spcPts val="4651"/>
              </a:lnSpc>
              <a:spcBef>
                <a:spcPct val="0"/>
              </a:spcBef>
            </a:pPr>
            <a:r>
              <a:rPr lang="en-US" sz="3322" b="1">
                <a:solidFill>
                  <a:srgbClr val="000000"/>
                </a:solidFill>
                <a:latin typeface="Garet Bold"/>
                <a:ea typeface="Garet Bold"/>
                <a:cs typeface="Garet Bold"/>
                <a:sym typeface="Garet Bold"/>
              </a:rPr>
              <a:t>WORKING MEMORY</a:t>
            </a:r>
          </a:p>
        </p:txBody>
      </p:sp>
      <p:sp>
        <p:nvSpPr>
          <p:cNvPr id="17" name="TextBox 17"/>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
        <p:nvSpPr>
          <p:cNvPr id="18" name="TextBox 18"/>
          <p:cNvSpPr txBox="1"/>
          <p:nvPr/>
        </p:nvSpPr>
        <p:spPr>
          <a:xfrm>
            <a:off x="542270" y="2983777"/>
            <a:ext cx="5016359" cy="1847301"/>
          </a:xfrm>
          <a:prstGeom prst="rect">
            <a:avLst/>
          </a:prstGeom>
        </p:spPr>
        <p:txBody>
          <a:bodyPr lIns="0" tIns="0" rIns="0" bIns="0" rtlCol="0" anchor="t">
            <a:spAutoFit/>
          </a:bodyPr>
          <a:lstStyle/>
          <a:p>
            <a:pPr marL="453388" lvl="1" indent="-226694" algn="l">
              <a:lnSpc>
                <a:spcPts val="2939"/>
              </a:lnSpc>
              <a:buFont typeface="Arial"/>
              <a:buChar char="•"/>
            </a:pPr>
            <a:r>
              <a:rPr lang="en-US" sz="2099">
                <a:solidFill>
                  <a:srgbClr val="000000"/>
                </a:solidFill>
                <a:latin typeface="Garet"/>
                <a:ea typeface="Garet"/>
                <a:cs typeface="Garet"/>
                <a:sym typeface="Garet"/>
              </a:rPr>
              <a:t>Adding a picture/icon that is UNIQUE to each handout to help students identify them</a:t>
            </a:r>
          </a:p>
          <a:p>
            <a:pPr marL="453388" lvl="1" indent="-226694" algn="l">
              <a:lnSpc>
                <a:spcPts val="2939"/>
              </a:lnSpc>
              <a:buFont typeface="Arial"/>
              <a:buChar char="•"/>
            </a:pPr>
            <a:r>
              <a:rPr lang="en-US" sz="2099">
                <a:solidFill>
                  <a:srgbClr val="000000"/>
                </a:solidFill>
                <a:latin typeface="Garet"/>
                <a:ea typeface="Garet"/>
                <a:cs typeface="Garet"/>
                <a:sym typeface="Garet"/>
              </a:rPr>
              <a:t>Printing important, perennial documents on colored paper</a:t>
            </a:r>
          </a:p>
        </p:txBody>
      </p:sp>
      <p:sp>
        <p:nvSpPr>
          <p:cNvPr id="19" name="TextBox 19"/>
          <p:cNvSpPr txBox="1"/>
          <p:nvPr/>
        </p:nvSpPr>
        <p:spPr>
          <a:xfrm>
            <a:off x="5933057" y="2983777"/>
            <a:ext cx="5016359" cy="2219197"/>
          </a:xfrm>
          <a:prstGeom prst="rect">
            <a:avLst/>
          </a:prstGeom>
        </p:spPr>
        <p:txBody>
          <a:bodyPr lIns="0" tIns="0" rIns="0" bIns="0" rtlCol="0" anchor="t">
            <a:spAutoFit/>
          </a:bodyPr>
          <a:lstStyle/>
          <a:p>
            <a:pPr marL="453388" lvl="1" indent="-226694" algn="l">
              <a:lnSpc>
                <a:spcPts val="2939"/>
              </a:lnSpc>
              <a:buFont typeface="Arial"/>
              <a:buChar char="•"/>
            </a:pPr>
            <a:r>
              <a:rPr lang="en-US" sz="2099">
                <a:solidFill>
                  <a:srgbClr val="000000"/>
                </a:solidFill>
                <a:latin typeface="Garet"/>
                <a:ea typeface="Garet"/>
                <a:cs typeface="Garet"/>
                <a:sym typeface="Garet"/>
              </a:rPr>
              <a:t>Detailed timelines with deadlines for every step in the process</a:t>
            </a:r>
          </a:p>
          <a:p>
            <a:pPr marL="453388" lvl="1" indent="-226694" algn="l">
              <a:lnSpc>
                <a:spcPts val="2939"/>
              </a:lnSpc>
              <a:buFont typeface="Arial"/>
              <a:buChar char="•"/>
            </a:pPr>
            <a:r>
              <a:rPr lang="en-US" sz="2099">
                <a:solidFill>
                  <a:srgbClr val="000000"/>
                </a:solidFill>
                <a:latin typeface="Garet"/>
                <a:ea typeface="Garet"/>
                <a:cs typeface="Garet"/>
                <a:sym typeface="Garet"/>
              </a:rPr>
              <a:t>Providing estimates for how long classroom tasks may take</a:t>
            </a:r>
          </a:p>
          <a:p>
            <a:pPr marL="453388" lvl="1" indent="-226694" algn="l">
              <a:lnSpc>
                <a:spcPts val="2939"/>
              </a:lnSpc>
              <a:buFont typeface="Arial"/>
              <a:buChar char="•"/>
            </a:pPr>
            <a:r>
              <a:rPr lang="en-US" sz="2099">
                <a:solidFill>
                  <a:srgbClr val="000000"/>
                </a:solidFill>
                <a:latin typeface="Garet"/>
                <a:ea typeface="Garet"/>
                <a:cs typeface="Garet"/>
                <a:sym typeface="Garet"/>
              </a:rPr>
              <a:t>Visual timers during independent work in class</a:t>
            </a:r>
          </a:p>
        </p:txBody>
      </p:sp>
      <p:sp>
        <p:nvSpPr>
          <p:cNvPr id="20" name="TextBox 20"/>
          <p:cNvSpPr txBox="1"/>
          <p:nvPr/>
        </p:nvSpPr>
        <p:spPr>
          <a:xfrm>
            <a:off x="11459374" y="2983777"/>
            <a:ext cx="5990425" cy="2219197"/>
          </a:xfrm>
          <a:prstGeom prst="rect">
            <a:avLst/>
          </a:prstGeom>
        </p:spPr>
        <p:txBody>
          <a:bodyPr wrap="square" lIns="0" tIns="0" rIns="0" bIns="0" rtlCol="0" anchor="t">
            <a:spAutoFit/>
          </a:bodyPr>
          <a:lstStyle/>
          <a:p>
            <a:pPr marL="453388" lvl="1" indent="-226694" algn="l">
              <a:lnSpc>
                <a:spcPts val="2939"/>
              </a:lnSpc>
              <a:buFont typeface="Arial"/>
              <a:buChar char="•"/>
            </a:pPr>
            <a:r>
              <a:rPr lang="en-US" sz="2099">
                <a:solidFill>
                  <a:srgbClr val="000000"/>
                </a:solidFill>
                <a:latin typeface="Garet"/>
                <a:ea typeface="Garet"/>
                <a:cs typeface="Garet"/>
                <a:sym typeface="Garet"/>
              </a:rPr>
              <a:t>Providing students with an outline of the unit at the start</a:t>
            </a:r>
          </a:p>
          <a:p>
            <a:pPr marL="453388" lvl="1" indent="-226694" algn="l">
              <a:lnSpc>
                <a:spcPts val="2939"/>
              </a:lnSpc>
              <a:buFont typeface="Arial"/>
              <a:buChar char="•"/>
            </a:pPr>
            <a:r>
              <a:rPr lang="en-US" sz="2099">
                <a:solidFill>
                  <a:srgbClr val="000000"/>
                </a:solidFill>
                <a:latin typeface="Garet"/>
                <a:ea typeface="Garet"/>
                <a:cs typeface="Garet"/>
                <a:sym typeface="Garet"/>
              </a:rPr>
              <a:t>Categorizing assignments</a:t>
            </a:r>
          </a:p>
          <a:p>
            <a:pPr marL="453388" lvl="1" indent="-226694" algn="l">
              <a:lnSpc>
                <a:spcPts val="2939"/>
              </a:lnSpc>
              <a:buFont typeface="Arial"/>
              <a:buChar char="•"/>
            </a:pPr>
            <a:r>
              <a:rPr lang="en-US" sz="2099">
                <a:solidFill>
                  <a:srgbClr val="000000"/>
                </a:solidFill>
                <a:latin typeface="Garet"/>
                <a:ea typeface="Garet"/>
                <a:cs typeface="Garet"/>
                <a:sym typeface="Garet"/>
              </a:rPr>
              <a:t>Public and private trackers for assignments</a:t>
            </a:r>
          </a:p>
          <a:p>
            <a:pPr marL="452755" lvl="1" indent="-226060" algn="l">
              <a:lnSpc>
                <a:spcPts val="2939"/>
              </a:lnSpc>
              <a:buFont typeface="Arial"/>
              <a:buChar char="•"/>
            </a:pPr>
            <a:r>
              <a:rPr lang="en-US" sz="2050" err="1">
                <a:solidFill>
                  <a:srgbClr val="000000"/>
                </a:solidFill>
                <a:latin typeface="Garet"/>
                <a:ea typeface="Garet"/>
                <a:cs typeface="Garet"/>
                <a:sym typeface="Garet"/>
              </a:rPr>
              <a:t>Eisenho</a:t>
            </a:r>
            <a:r>
              <a:rPr lang="en-US" sz="2050">
                <a:solidFill>
                  <a:srgbClr val="000000"/>
                </a:solidFill>
                <a:latin typeface="Garet"/>
                <a:ea typeface="Garet"/>
                <a:cs typeface="Garet"/>
                <a:sym typeface="Garet"/>
              </a:rPr>
              <a:t>wer Matrix</a:t>
            </a:r>
            <a:endParaRPr lang="en-US" sz="2050">
              <a:solidFill>
                <a:srgbClr val="000000"/>
              </a:solidFill>
              <a:latin typeface="Garet"/>
              <a:ea typeface="Garet"/>
              <a:cs typeface="Garet"/>
            </a:endParaRPr>
          </a:p>
        </p:txBody>
      </p:sp>
      <p:sp>
        <p:nvSpPr>
          <p:cNvPr id="21" name="TextBox 21"/>
          <p:cNvSpPr txBox="1"/>
          <p:nvPr/>
        </p:nvSpPr>
        <p:spPr>
          <a:xfrm>
            <a:off x="542270" y="6273712"/>
            <a:ext cx="5016359" cy="1847301"/>
          </a:xfrm>
          <a:prstGeom prst="rect">
            <a:avLst/>
          </a:prstGeom>
        </p:spPr>
        <p:txBody>
          <a:bodyPr lIns="0" tIns="0" rIns="0" bIns="0" rtlCol="0" anchor="t">
            <a:spAutoFit/>
          </a:bodyPr>
          <a:lstStyle/>
          <a:p>
            <a:pPr marL="453388" lvl="1" indent="-226694" algn="l">
              <a:lnSpc>
                <a:spcPts val="2939"/>
              </a:lnSpc>
              <a:buFont typeface="Arial"/>
              <a:buChar char="•"/>
            </a:pPr>
            <a:r>
              <a:rPr lang="en-US" sz="2099">
                <a:solidFill>
                  <a:srgbClr val="000000"/>
                </a:solidFill>
                <a:latin typeface="Garet"/>
                <a:ea typeface="Garet"/>
                <a:cs typeface="Garet"/>
                <a:sym typeface="Garet"/>
              </a:rPr>
              <a:t>Choices for what to work on first</a:t>
            </a:r>
          </a:p>
          <a:p>
            <a:pPr marL="453388" lvl="1" indent="-226694" algn="l">
              <a:lnSpc>
                <a:spcPts val="2939"/>
              </a:lnSpc>
              <a:buFont typeface="Arial"/>
              <a:buChar char="•"/>
            </a:pPr>
            <a:r>
              <a:rPr lang="en-US" sz="2099">
                <a:solidFill>
                  <a:srgbClr val="000000"/>
                </a:solidFill>
                <a:latin typeface="Garet"/>
                <a:ea typeface="Garet"/>
                <a:cs typeface="Garet"/>
                <a:sym typeface="Garet"/>
              </a:rPr>
              <a:t>Break the task down into smaller chunks</a:t>
            </a:r>
          </a:p>
          <a:p>
            <a:pPr marL="453388" lvl="1" indent="-226694" algn="l">
              <a:lnSpc>
                <a:spcPts val="2939"/>
              </a:lnSpc>
              <a:buFont typeface="Arial"/>
              <a:buChar char="•"/>
            </a:pPr>
            <a:r>
              <a:rPr lang="en-US" sz="2099">
                <a:solidFill>
                  <a:srgbClr val="000000"/>
                </a:solidFill>
                <a:latin typeface="Garet"/>
                <a:ea typeface="Garet"/>
                <a:cs typeface="Garet"/>
                <a:sym typeface="Garet"/>
              </a:rPr>
              <a:t>Make it urgent with deadlines for each step in the process</a:t>
            </a:r>
          </a:p>
        </p:txBody>
      </p:sp>
      <p:sp>
        <p:nvSpPr>
          <p:cNvPr id="22" name="TextBox 22"/>
          <p:cNvSpPr txBox="1"/>
          <p:nvPr/>
        </p:nvSpPr>
        <p:spPr>
          <a:xfrm>
            <a:off x="5933057" y="6273712"/>
            <a:ext cx="5016359" cy="1847301"/>
          </a:xfrm>
          <a:prstGeom prst="rect">
            <a:avLst/>
          </a:prstGeom>
        </p:spPr>
        <p:txBody>
          <a:bodyPr lIns="0" tIns="0" rIns="0" bIns="0" rtlCol="0" anchor="t">
            <a:spAutoFit/>
          </a:bodyPr>
          <a:lstStyle/>
          <a:p>
            <a:pPr marL="453388" lvl="1" indent="-226694" algn="l">
              <a:lnSpc>
                <a:spcPts val="2939"/>
              </a:lnSpc>
              <a:buFont typeface="Arial"/>
              <a:buChar char="•"/>
            </a:pPr>
            <a:r>
              <a:rPr lang="en-US" sz="2099">
                <a:solidFill>
                  <a:srgbClr val="000000"/>
                </a:solidFill>
                <a:latin typeface="Garet"/>
                <a:ea typeface="Garet"/>
                <a:cs typeface="Garet"/>
                <a:sym typeface="Garet"/>
              </a:rPr>
              <a:t>Public &amp; private assignment tracker</a:t>
            </a:r>
          </a:p>
          <a:p>
            <a:pPr marL="453388" lvl="1" indent="-226694" algn="l">
              <a:lnSpc>
                <a:spcPts val="2939"/>
              </a:lnSpc>
              <a:buFont typeface="Arial"/>
              <a:buChar char="•"/>
            </a:pPr>
            <a:r>
              <a:rPr lang="en-US" sz="2099">
                <a:solidFill>
                  <a:srgbClr val="000000"/>
                </a:solidFill>
                <a:latin typeface="Garet"/>
                <a:ea typeface="Garet"/>
                <a:cs typeface="Garet"/>
                <a:sym typeface="Garet"/>
              </a:rPr>
              <a:t>Working in ”check-in” self-monitoring tasks (ex: emoji check-in)</a:t>
            </a:r>
          </a:p>
        </p:txBody>
      </p:sp>
      <p:sp>
        <p:nvSpPr>
          <p:cNvPr id="23" name="TextBox 22">
            <a:extLst>
              <a:ext uri="{FF2B5EF4-FFF2-40B4-BE49-F238E27FC236}">
                <a16:creationId xmlns:a16="http://schemas.microsoft.com/office/drawing/2014/main" id="{58E2C6D3-D293-BD17-49A6-FE3408F349C3}"/>
              </a:ext>
            </a:extLst>
          </p:cNvPr>
          <p:cNvSpPr txBox="1"/>
          <p:nvPr/>
        </p:nvSpPr>
        <p:spPr>
          <a:xfrm>
            <a:off x="11489172" y="6216574"/>
            <a:ext cx="5960627" cy="1475404"/>
          </a:xfrm>
          <a:prstGeom prst="rect">
            <a:avLst/>
          </a:prstGeom>
        </p:spPr>
        <p:txBody>
          <a:bodyPr wrap="square" lIns="0" tIns="0" rIns="0" bIns="0" rtlCol="0" anchor="t">
            <a:spAutoFit/>
          </a:bodyPr>
          <a:lstStyle/>
          <a:p>
            <a:pPr marL="453388" lvl="1" indent="-226694" algn="l">
              <a:lnSpc>
                <a:spcPts val="2939"/>
              </a:lnSpc>
              <a:buFont typeface="Arial"/>
              <a:buChar char="•"/>
            </a:pPr>
            <a:r>
              <a:rPr lang="en-US" sz="2099">
                <a:solidFill>
                  <a:srgbClr val="000000"/>
                </a:solidFill>
                <a:latin typeface="Garet"/>
                <a:ea typeface="Garet"/>
                <a:cs typeface="Garet"/>
                <a:sym typeface="Garet"/>
              </a:rPr>
              <a:t>Reviewing procedures &amp; routines</a:t>
            </a:r>
          </a:p>
          <a:p>
            <a:pPr marL="453388" lvl="1" indent="-226694" algn="l">
              <a:lnSpc>
                <a:spcPts val="2939"/>
              </a:lnSpc>
              <a:buFont typeface="Arial"/>
              <a:buChar char="•"/>
            </a:pPr>
            <a:r>
              <a:rPr lang="en-US" sz="2099">
                <a:solidFill>
                  <a:srgbClr val="000000"/>
                </a:solidFill>
                <a:latin typeface="Garet"/>
                <a:ea typeface="Garet"/>
                <a:cs typeface="Garet"/>
                <a:sym typeface="Garet"/>
              </a:rPr>
              <a:t>Reviewing information</a:t>
            </a:r>
          </a:p>
          <a:p>
            <a:pPr marL="453388" lvl="1" indent="-226694" algn="l">
              <a:lnSpc>
                <a:spcPts val="2939"/>
              </a:lnSpc>
              <a:buFont typeface="Arial"/>
              <a:buChar char="•"/>
            </a:pPr>
            <a:r>
              <a:rPr lang="en-US" sz="2099">
                <a:solidFill>
                  <a:srgbClr val="000000"/>
                </a:solidFill>
                <a:latin typeface="Garet"/>
                <a:ea typeface="Garet"/>
                <a:cs typeface="Garet"/>
                <a:sym typeface="Garet"/>
              </a:rPr>
              <a:t>Posting reminders of information, procedures, routines, &amp; ongoing tasks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4" grpId="0"/>
      <p:bldP spid="15" grpId="0"/>
      <p:bldP spid="16" grpId="0"/>
      <p:bldP spid="18" grpId="0"/>
      <p:bldP spid="19" grpId="0"/>
      <p:bldP spid="20" grpId="0"/>
      <p:bldP spid="21" grpId="0"/>
      <p:bldP spid="22"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AutoShape 2"/>
          <p:cNvSpPr/>
          <p:nvPr/>
        </p:nvSpPr>
        <p:spPr>
          <a:xfrm>
            <a:off x="-585133" y="9133153"/>
            <a:ext cx="18873133" cy="0"/>
          </a:xfrm>
          <a:prstGeom prst="line">
            <a:avLst/>
          </a:prstGeom>
          <a:ln w="9525" cap="rnd">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514350" y="9258300"/>
            <a:ext cx="20015189" cy="3086100"/>
            <a:chOff x="0" y="0"/>
            <a:chExt cx="5271490" cy="812800"/>
          </a:xfrm>
        </p:grpSpPr>
        <p:sp>
          <p:nvSpPr>
            <p:cNvPr id="4" name="Freeform 4"/>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5" name="TextBox 5"/>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6" name="Freeform 6"/>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sp>
        <p:nvSpPr>
          <p:cNvPr id="7" name="TextBox 7"/>
          <p:cNvSpPr txBox="1"/>
          <p:nvPr/>
        </p:nvSpPr>
        <p:spPr>
          <a:xfrm>
            <a:off x="1028700" y="807119"/>
            <a:ext cx="7203393" cy="662237"/>
          </a:xfrm>
          <a:prstGeom prst="rect">
            <a:avLst/>
          </a:prstGeom>
        </p:spPr>
        <p:txBody>
          <a:bodyPr lIns="0" tIns="0" rIns="0" bIns="0" rtlCol="0" anchor="t">
            <a:spAutoFit/>
          </a:bodyPr>
          <a:lstStyle/>
          <a:p>
            <a:pPr algn="l">
              <a:lnSpc>
                <a:spcPts val="4530"/>
              </a:lnSpc>
            </a:pPr>
            <a:r>
              <a:rPr lang="en-US" sz="5808" spc="-458">
                <a:solidFill>
                  <a:srgbClr val="000000"/>
                </a:solidFill>
                <a:latin typeface="Archivo Black"/>
                <a:ea typeface="Archivo Black"/>
                <a:cs typeface="Archivo Black"/>
                <a:sym typeface="Archivo Black"/>
              </a:rPr>
              <a:t>Sources</a:t>
            </a:r>
          </a:p>
        </p:txBody>
      </p:sp>
      <p:sp>
        <p:nvSpPr>
          <p:cNvPr id="15" name="TextBox 15"/>
          <p:cNvSpPr txBox="1"/>
          <p:nvPr/>
        </p:nvSpPr>
        <p:spPr>
          <a:xfrm>
            <a:off x="1028700" y="1658863"/>
            <a:ext cx="16497300" cy="7248138"/>
          </a:xfrm>
          <a:prstGeom prst="rect">
            <a:avLst/>
          </a:prstGeom>
        </p:spPr>
        <p:txBody>
          <a:bodyPr wrap="square" lIns="0" tIns="0" rIns="0" bIns="0" rtlCol="0" anchor="t">
            <a:spAutoFit/>
          </a:bodyPr>
          <a:lstStyle/>
          <a:p>
            <a:pPr>
              <a:lnSpc>
                <a:spcPts val="2939"/>
              </a:lnSpc>
              <a:spcBef>
                <a:spcPct val="0"/>
              </a:spcBef>
            </a:pPr>
            <a:r>
              <a:rPr lang="en-US">
                <a:solidFill>
                  <a:srgbClr val="000000"/>
                </a:solidFill>
                <a:latin typeface="Garet"/>
                <a:ea typeface="Garet"/>
                <a:cs typeface="Garet"/>
                <a:sym typeface="Garet"/>
              </a:rPr>
              <a:t>“Building Access to DBQs for Multilingual Learners.” Kristen Tabacco, Massachusetts Council for the Social Studies, Lynn Public Schools. Presentation at NCSS 2025. </a:t>
            </a:r>
            <a:r>
              <a:rPr lang="en-US" err="1">
                <a:solidFill>
                  <a:srgbClr val="000000"/>
                </a:solidFill>
                <a:latin typeface="Garet"/>
                <a:ea typeface="Garet"/>
                <a:cs typeface="Garet"/>
                <a:sym typeface="Garet"/>
              </a:rPr>
              <a:t>masscouncil.org</a:t>
            </a:r>
            <a:r>
              <a:rPr lang="en-US">
                <a:solidFill>
                  <a:srgbClr val="000000"/>
                </a:solidFill>
                <a:latin typeface="Garet"/>
                <a:ea typeface="Garet"/>
                <a:cs typeface="Garet"/>
                <a:sym typeface="Garet"/>
              </a:rPr>
              <a:t>/professional-development/building-access-to-</a:t>
            </a:r>
            <a:r>
              <a:rPr lang="en-US" err="1">
                <a:solidFill>
                  <a:srgbClr val="000000"/>
                </a:solidFill>
                <a:latin typeface="Garet"/>
                <a:ea typeface="Garet"/>
                <a:cs typeface="Garet"/>
                <a:sym typeface="Garet"/>
              </a:rPr>
              <a:t>dbqs</a:t>
            </a:r>
            <a:r>
              <a:rPr lang="en-US">
                <a:solidFill>
                  <a:srgbClr val="000000"/>
                </a:solidFill>
                <a:latin typeface="Garet"/>
                <a:ea typeface="Garet"/>
                <a:cs typeface="Garet"/>
                <a:sym typeface="Garet"/>
              </a:rPr>
              <a:t>-for-multilingual-learners/ </a:t>
            </a:r>
            <a:endParaRPr lang="en-US">
              <a:solidFill>
                <a:srgbClr val="000000"/>
              </a:solidFill>
              <a:latin typeface="Garet"/>
              <a:ea typeface="Garet"/>
              <a:cs typeface="Garet"/>
            </a:endParaRPr>
          </a:p>
          <a:p>
            <a:pPr>
              <a:lnSpc>
                <a:spcPts val="2939"/>
              </a:lnSpc>
              <a:spcBef>
                <a:spcPct val="0"/>
              </a:spcBef>
            </a:pPr>
            <a:endParaRPr lang="en-US">
              <a:solidFill>
                <a:srgbClr val="000000"/>
              </a:solidFill>
              <a:latin typeface="Garet"/>
              <a:ea typeface="Garet"/>
              <a:cs typeface="Garet"/>
            </a:endParaRPr>
          </a:p>
          <a:p>
            <a:pPr>
              <a:lnSpc>
                <a:spcPts val="2939"/>
              </a:lnSpc>
              <a:spcBef>
                <a:spcPct val="0"/>
              </a:spcBef>
            </a:pPr>
            <a:r>
              <a:rPr lang="en-US">
                <a:solidFill>
                  <a:srgbClr val="000000"/>
                </a:solidFill>
                <a:latin typeface="Garet"/>
                <a:ea typeface="Garet"/>
                <a:cs typeface="Garet"/>
                <a:sym typeface="Garet"/>
              </a:rPr>
              <a:t>“Empowering English Learners in Social Studies: Building a Stronger Democracy Together.” Leah Renzi &amp; Laurel Williams. Presentation at NCSS 2025.</a:t>
            </a:r>
            <a:endParaRPr lang="en-US">
              <a:solidFill>
                <a:srgbClr val="000000"/>
              </a:solidFill>
              <a:latin typeface="Garet"/>
              <a:ea typeface="Garet"/>
              <a:cs typeface="Garet"/>
            </a:endParaRPr>
          </a:p>
          <a:p>
            <a:pPr>
              <a:lnSpc>
                <a:spcPts val="2939"/>
              </a:lnSpc>
              <a:spcBef>
                <a:spcPct val="0"/>
              </a:spcBef>
            </a:pPr>
            <a:endParaRPr lang="en-US">
              <a:solidFill>
                <a:srgbClr val="000000"/>
              </a:solidFill>
              <a:latin typeface="Garet"/>
              <a:ea typeface="Garet"/>
              <a:cs typeface="Garet"/>
            </a:endParaRPr>
          </a:p>
          <a:p>
            <a:pPr>
              <a:lnSpc>
                <a:spcPts val="2939"/>
              </a:lnSpc>
              <a:spcBef>
                <a:spcPct val="0"/>
              </a:spcBef>
            </a:pPr>
            <a:r>
              <a:rPr lang="en-US">
                <a:solidFill>
                  <a:srgbClr val="000000"/>
                </a:solidFill>
                <a:latin typeface="Garet"/>
                <a:ea typeface="Garet"/>
                <a:cs typeface="Garet"/>
                <a:sym typeface="Garet"/>
              </a:rPr>
              <a:t>“We the People: National Symposium on Civic Education Research.” 6-7 March 2026. https://</a:t>
            </a:r>
            <a:r>
              <a:rPr lang="en-US" err="1">
                <a:solidFill>
                  <a:srgbClr val="000000"/>
                </a:solidFill>
                <a:latin typeface="Garet"/>
                <a:ea typeface="Garet"/>
                <a:cs typeface="Garet"/>
                <a:sym typeface="Garet"/>
              </a:rPr>
              <a:t>civiced.org</a:t>
            </a:r>
            <a:r>
              <a:rPr lang="en-US">
                <a:solidFill>
                  <a:srgbClr val="000000"/>
                </a:solidFill>
                <a:latin typeface="Garet"/>
                <a:ea typeface="Garet"/>
                <a:cs typeface="Garet"/>
                <a:sym typeface="Garet"/>
              </a:rPr>
              <a:t>/symposium/video</a:t>
            </a:r>
            <a:endParaRPr lang="en-US">
              <a:solidFill>
                <a:srgbClr val="000000"/>
              </a:solidFill>
              <a:latin typeface="Garet"/>
              <a:ea typeface="Garet"/>
              <a:cs typeface="Garet"/>
            </a:endParaRPr>
          </a:p>
          <a:p>
            <a:pPr>
              <a:lnSpc>
                <a:spcPts val="2939"/>
              </a:lnSpc>
              <a:spcBef>
                <a:spcPct val="0"/>
              </a:spcBef>
            </a:pPr>
            <a:endParaRPr lang="en-US">
              <a:solidFill>
                <a:srgbClr val="000000"/>
              </a:solidFill>
              <a:latin typeface="Garet"/>
              <a:ea typeface="Garet"/>
              <a:cs typeface="Garet"/>
            </a:endParaRPr>
          </a:p>
          <a:p>
            <a:pPr>
              <a:lnSpc>
                <a:spcPts val="2939"/>
              </a:lnSpc>
              <a:spcBef>
                <a:spcPct val="0"/>
              </a:spcBef>
            </a:pPr>
            <a:r>
              <a:rPr lang="en-US">
                <a:solidFill>
                  <a:srgbClr val="000000"/>
                </a:solidFill>
                <a:latin typeface="Garet"/>
                <a:ea typeface="Garet"/>
                <a:cs typeface="Garet"/>
                <a:sym typeface="Garet"/>
              </a:rPr>
              <a:t>“The Smart but Scattered Guide to Success.” Peg Dawson, EdD &amp; Richart Guare, PhD. 2016. The Guilford Press. p. 19-26.</a:t>
            </a:r>
            <a:endParaRPr lang="en-US">
              <a:solidFill>
                <a:srgbClr val="000000"/>
              </a:solidFill>
              <a:latin typeface="Garet"/>
              <a:ea typeface="Garet"/>
              <a:cs typeface="Garet"/>
            </a:endParaRPr>
          </a:p>
          <a:p>
            <a:pPr>
              <a:lnSpc>
                <a:spcPts val="2939"/>
              </a:lnSpc>
              <a:spcBef>
                <a:spcPct val="0"/>
              </a:spcBef>
            </a:pPr>
            <a:endParaRPr lang="en-US">
              <a:solidFill>
                <a:srgbClr val="000000"/>
              </a:solidFill>
              <a:latin typeface="Garet"/>
              <a:ea typeface="Garet"/>
              <a:cs typeface="Garet"/>
            </a:endParaRPr>
          </a:p>
          <a:p>
            <a:pPr>
              <a:lnSpc>
                <a:spcPts val="2939"/>
              </a:lnSpc>
              <a:spcBef>
                <a:spcPct val="0"/>
              </a:spcBef>
            </a:pPr>
            <a:r>
              <a:rPr lang="en-US">
                <a:solidFill>
                  <a:srgbClr val="000000"/>
                </a:solidFill>
                <a:latin typeface="Garet"/>
                <a:ea typeface="Garet"/>
                <a:cs typeface="Garet"/>
                <a:sym typeface="Garet"/>
              </a:rPr>
              <a:t>“How to Not NEED as Much Motivation to do the Thing.” </a:t>
            </a:r>
            <a:r>
              <a:rPr lang="en-US" err="1">
                <a:solidFill>
                  <a:srgbClr val="000000"/>
                </a:solidFill>
                <a:latin typeface="Garet"/>
                <a:ea typeface="Garet"/>
                <a:cs typeface="Garet"/>
                <a:sym typeface="Garet"/>
              </a:rPr>
              <a:t>HowToADHD</a:t>
            </a:r>
            <a:r>
              <a:rPr lang="en-US">
                <a:solidFill>
                  <a:srgbClr val="000000"/>
                </a:solidFill>
                <a:latin typeface="Garet"/>
                <a:ea typeface="Garet"/>
                <a:cs typeface="Garet"/>
                <a:sym typeface="Garet"/>
              </a:rPr>
              <a:t>. 12 October 2021. </a:t>
            </a:r>
            <a:r>
              <a:rPr lang="en-US" err="1">
                <a:solidFill>
                  <a:srgbClr val="000000"/>
                </a:solidFill>
                <a:latin typeface="Garet"/>
                <a:ea typeface="Garet"/>
                <a:cs typeface="Garet"/>
                <a:sym typeface="Garet"/>
              </a:rPr>
              <a:t>youtu.be</a:t>
            </a:r>
            <a:r>
              <a:rPr lang="en-US">
                <a:solidFill>
                  <a:srgbClr val="000000"/>
                </a:solidFill>
                <a:latin typeface="Garet"/>
                <a:ea typeface="Garet"/>
                <a:cs typeface="Garet"/>
                <a:sym typeface="Garet"/>
              </a:rPr>
              <a:t>/w7eWb0nINPg?si=OK6XWY_iJJf08mJw</a:t>
            </a:r>
            <a:endParaRPr lang="en-US">
              <a:solidFill>
                <a:srgbClr val="000000"/>
              </a:solidFill>
              <a:latin typeface="Garet"/>
              <a:ea typeface="Garet"/>
              <a:cs typeface="Garet"/>
            </a:endParaRPr>
          </a:p>
          <a:p>
            <a:pPr>
              <a:lnSpc>
                <a:spcPts val="2939"/>
              </a:lnSpc>
              <a:spcBef>
                <a:spcPct val="0"/>
              </a:spcBef>
            </a:pPr>
            <a:endParaRPr lang="en-US">
              <a:solidFill>
                <a:srgbClr val="000000"/>
              </a:solidFill>
              <a:latin typeface="Garet"/>
              <a:ea typeface="Garet"/>
              <a:cs typeface="Garet"/>
            </a:endParaRPr>
          </a:p>
          <a:p>
            <a:pPr>
              <a:lnSpc>
                <a:spcPts val="2939"/>
              </a:lnSpc>
              <a:spcBef>
                <a:spcPct val="0"/>
              </a:spcBef>
            </a:pPr>
            <a:r>
              <a:rPr lang="en-US">
                <a:solidFill>
                  <a:srgbClr val="000000"/>
                </a:solidFill>
                <a:latin typeface="Garet"/>
                <a:ea typeface="Garet"/>
                <a:cs typeface="Garet"/>
                <a:sym typeface="Garet"/>
              </a:rPr>
              <a:t>“How a Modern Project-Based Classroom Leads to the Ultimate Learner Experience.” Kristen Moore. Next Generation Learning Challenges. 26 April 2021. https://</a:t>
            </a:r>
            <a:r>
              <a:rPr lang="en-US" err="1">
                <a:solidFill>
                  <a:srgbClr val="000000"/>
                </a:solidFill>
                <a:latin typeface="Garet"/>
                <a:ea typeface="Garet"/>
                <a:cs typeface="Garet"/>
                <a:sym typeface="Garet"/>
              </a:rPr>
              <a:t>www.nextgenlearning.org</a:t>
            </a:r>
            <a:r>
              <a:rPr lang="en-US">
                <a:solidFill>
                  <a:srgbClr val="000000"/>
                </a:solidFill>
                <a:latin typeface="Garet"/>
                <a:ea typeface="Garet"/>
                <a:cs typeface="Garet"/>
                <a:sym typeface="Garet"/>
              </a:rPr>
              <a:t>/articles/empowering-students-as-authors-of-their-own-education</a:t>
            </a:r>
            <a:endParaRPr lang="en-US">
              <a:solidFill>
                <a:srgbClr val="000000"/>
              </a:solidFill>
              <a:latin typeface="Garet"/>
              <a:ea typeface="Garet"/>
              <a:cs typeface="Garet"/>
            </a:endParaRPr>
          </a:p>
          <a:p>
            <a:pPr>
              <a:lnSpc>
                <a:spcPts val="2939"/>
              </a:lnSpc>
              <a:spcBef>
                <a:spcPct val="0"/>
              </a:spcBef>
            </a:pPr>
            <a:endParaRPr lang="en-US">
              <a:solidFill>
                <a:srgbClr val="000000"/>
              </a:solidFill>
              <a:latin typeface="Garet"/>
              <a:ea typeface="Garet"/>
              <a:cs typeface="Garet"/>
            </a:endParaRPr>
          </a:p>
          <a:p>
            <a:pPr>
              <a:lnSpc>
                <a:spcPts val="2939"/>
              </a:lnSpc>
              <a:spcBef>
                <a:spcPct val="0"/>
              </a:spcBef>
            </a:pPr>
            <a:r>
              <a:rPr lang="en-US">
                <a:solidFill>
                  <a:srgbClr val="000000"/>
                </a:solidFill>
                <a:latin typeface="Garet"/>
                <a:ea typeface="Garet"/>
                <a:cs typeface="Garet"/>
                <a:sym typeface="Garet"/>
              </a:rPr>
              <a:t>“The Importance of Student Choice Across All Grade Levels.” Stephen Merrill, Sarah Gonser. Edutopia. 16 September 2021. https://</a:t>
            </a:r>
            <a:r>
              <a:rPr lang="en-US" err="1">
                <a:solidFill>
                  <a:srgbClr val="000000"/>
                </a:solidFill>
                <a:latin typeface="Garet"/>
                <a:ea typeface="Garet"/>
                <a:cs typeface="Garet"/>
                <a:sym typeface="Garet"/>
              </a:rPr>
              <a:t>www.edutopia.org</a:t>
            </a:r>
            <a:r>
              <a:rPr lang="en-US">
                <a:solidFill>
                  <a:srgbClr val="000000"/>
                </a:solidFill>
                <a:latin typeface="Garet"/>
                <a:ea typeface="Garet"/>
                <a:cs typeface="Garet"/>
                <a:sym typeface="Garet"/>
              </a:rPr>
              <a:t>/article/importance-student-choice-across-all-grade-levels/</a:t>
            </a:r>
            <a:endParaRPr lang="en-US">
              <a:solidFill>
                <a:srgbClr val="000000"/>
              </a:solidFill>
              <a:latin typeface="Garet"/>
              <a:ea typeface="Garet"/>
              <a:cs typeface="Garet"/>
            </a:endParaRPr>
          </a:p>
          <a:p>
            <a:pPr>
              <a:lnSpc>
                <a:spcPts val="2939"/>
              </a:lnSpc>
              <a:spcBef>
                <a:spcPct val="0"/>
              </a:spcBef>
            </a:pPr>
            <a:endParaRPr lang="en-US">
              <a:solidFill>
                <a:srgbClr val="000000"/>
              </a:solidFill>
              <a:latin typeface="Garet"/>
              <a:ea typeface="Garet"/>
              <a:cs typeface="Garet"/>
            </a:endParaRPr>
          </a:p>
          <a:p>
            <a:r>
              <a:rPr lang="en-US">
                <a:solidFill>
                  <a:srgbClr val="000000"/>
                </a:solidFill>
                <a:latin typeface="Garet"/>
                <a:ea typeface="Garet"/>
                <a:cs typeface="Garet"/>
              </a:rPr>
              <a:t>"The Eisenhower Matrix." Columbia University School of Professional Studies Office of Student Support. https://sps.columbia.edu/sites/default/files/2023-08/Eisenhower%20Matrix.pdf</a:t>
            </a:r>
            <a:endParaRPr lang="en-US">
              <a:latin typeface="Garet"/>
            </a:endParaRPr>
          </a:p>
        </p:txBody>
      </p:sp>
      <p:grpSp>
        <p:nvGrpSpPr>
          <p:cNvPr id="16" name="Group 16"/>
          <p:cNvGrpSpPr/>
          <p:nvPr/>
        </p:nvGrpSpPr>
        <p:grpSpPr>
          <a:xfrm>
            <a:off x="16535400" y="294426"/>
            <a:ext cx="1323851" cy="1364408"/>
            <a:chOff x="0" y="0"/>
            <a:chExt cx="2657841" cy="2657841"/>
          </a:xfrm>
        </p:grpSpPr>
        <p:sp>
          <p:nvSpPr>
            <p:cNvPr id="17" name="Freeform 17"/>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8" name="Freeform 18"/>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9" name="TextBox 19"/>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3DF42DCC-9F58-6A72-AE61-CA24899BDDCD}"/>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096D2452-6176-6146-E698-605142D641F5}"/>
              </a:ext>
            </a:extLst>
          </p:cNvPr>
          <p:cNvSpPr/>
          <p:nvPr/>
        </p:nvSpPr>
        <p:spPr>
          <a:xfrm>
            <a:off x="-585133" y="9133153"/>
            <a:ext cx="18873133" cy="0"/>
          </a:xfrm>
          <a:prstGeom prst="line">
            <a:avLst/>
          </a:prstGeom>
          <a:ln w="9525" cap="rnd">
            <a:solidFill>
              <a:srgbClr val="000000"/>
            </a:solidFill>
            <a:prstDash val="solid"/>
            <a:headEnd type="none" w="sm" len="sm"/>
            <a:tailEnd type="none" w="sm" len="sm"/>
          </a:ln>
        </p:spPr>
        <p:txBody>
          <a:bodyPr/>
          <a:lstStyle/>
          <a:p>
            <a:endParaRPr lang="en-US"/>
          </a:p>
        </p:txBody>
      </p:sp>
      <p:grpSp>
        <p:nvGrpSpPr>
          <p:cNvPr id="3" name="Group 3">
            <a:extLst>
              <a:ext uri="{FF2B5EF4-FFF2-40B4-BE49-F238E27FC236}">
                <a16:creationId xmlns:a16="http://schemas.microsoft.com/office/drawing/2014/main" id="{ECC56CB2-40E7-BDFF-F13D-D5BCDA2A55DB}"/>
              </a:ext>
            </a:extLst>
          </p:cNvPr>
          <p:cNvGrpSpPr/>
          <p:nvPr/>
        </p:nvGrpSpPr>
        <p:grpSpPr>
          <a:xfrm>
            <a:off x="-514350" y="9258300"/>
            <a:ext cx="20015189" cy="3086100"/>
            <a:chOff x="0" y="0"/>
            <a:chExt cx="5271490" cy="812800"/>
          </a:xfrm>
        </p:grpSpPr>
        <p:sp>
          <p:nvSpPr>
            <p:cNvPr id="4" name="Freeform 4">
              <a:extLst>
                <a:ext uri="{FF2B5EF4-FFF2-40B4-BE49-F238E27FC236}">
                  <a16:creationId xmlns:a16="http://schemas.microsoft.com/office/drawing/2014/main" id="{C6D01482-55C7-0E70-247F-487381605926}"/>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5" name="TextBox 5">
              <a:extLst>
                <a:ext uri="{FF2B5EF4-FFF2-40B4-BE49-F238E27FC236}">
                  <a16:creationId xmlns:a16="http://schemas.microsoft.com/office/drawing/2014/main" id="{49936C9B-FF30-B2C5-F3E5-FC541BC4A460}"/>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6" name="Freeform 6">
            <a:extLst>
              <a:ext uri="{FF2B5EF4-FFF2-40B4-BE49-F238E27FC236}">
                <a16:creationId xmlns:a16="http://schemas.microsoft.com/office/drawing/2014/main" id="{7C5866CB-1CC0-A31A-8545-B8E76A6A02B8}"/>
              </a:ext>
            </a:extLst>
          </p:cNvPr>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sp>
        <p:nvSpPr>
          <p:cNvPr id="7" name="TextBox 7">
            <a:extLst>
              <a:ext uri="{FF2B5EF4-FFF2-40B4-BE49-F238E27FC236}">
                <a16:creationId xmlns:a16="http://schemas.microsoft.com/office/drawing/2014/main" id="{9CCDDA8A-5153-014D-05D2-B22A8B8A39FB}"/>
              </a:ext>
            </a:extLst>
          </p:cNvPr>
          <p:cNvSpPr txBox="1"/>
          <p:nvPr/>
        </p:nvSpPr>
        <p:spPr>
          <a:xfrm>
            <a:off x="1028700" y="807119"/>
            <a:ext cx="7203393" cy="662237"/>
          </a:xfrm>
          <a:prstGeom prst="rect">
            <a:avLst/>
          </a:prstGeom>
        </p:spPr>
        <p:txBody>
          <a:bodyPr lIns="0" tIns="0" rIns="0" bIns="0" rtlCol="0" anchor="t">
            <a:spAutoFit/>
          </a:bodyPr>
          <a:lstStyle/>
          <a:p>
            <a:pPr algn="l">
              <a:lnSpc>
                <a:spcPts val="4530"/>
              </a:lnSpc>
            </a:pPr>
            <a:r>
              <a:rPr lang="en-US" sz="5808" spc="-458">
                <a:solidFill>
                  <a:srgbClr val="000000"/>
                </a:solidFill>
                <a:latin typeface="Archivo Black"/>
                <a:ea typeface="Archivo Black"/>
                <a:cs typeface="Archivo Black"/>
                <a:sym typeface="Archivo Black"/>
              </a:rPr>
              <a:t>Contact Information</a:t>
            </a:r>
          </a:p>
        </p:txBody>
      </p:sp>
      <p:grpSp>
        <p:nvGrpSpPr>
          <p:cNvPr id="8" name="Group 8">
            <a:extLst>
              <a:ext uri="{FF2B5EF4-FFF2-40B4-BE49-F238E27FC236}">
                <a16:creationId xmlns:a16="http://schemas.microsoft.com/office/drawing/2014/main" id="{7FCCAA25-7A21-A430-45FB-E17063E83B89}"/>
              </a:ext>
            </a:extLst>
          </p:cNvPr>
          <p:cNvGrpSpPr/>
          <p:nvPr/>
        </p:nvGrpSpPr>
        <p:grpSpPr>
          <a:xfrm>
            <a:off x="1028700" y="2442986"/>
            <a:ext cx="6018022" cy="2507163"/>
            <a:chOff x="0" y="0"/>
            <a:chExt cx="8024029" cy="3342885"/>
          </a:xfrm>
        </p:grpSpPr>
        <p:sp>
          <p:nvSpPr>
            <p:cNvPr id="9" name="TextBox 9">
              <a:extLst>
                <a:ext uri="{FF2B5EF4-FFF2-40B4-BE49-F238E27FC236}">
                  <a16:creationId xmlns:a16="http://schemas.microsoft.com/office/drawing/2014/main" id="{45610101-3EE1-17B2-CBF1-09BA80CB217A}"/>
                </a:ext>
              </a:extLst>
            </p:cNvPr>
            <p:cNvSpPr txBox="1"/>
            <p:nvPr/>
          </p:nvSpPr>
          <p:spPr>
            <a:xfrm>
              <a:off x="0" y="1494686"/>
              <a:ext cx="2866063" cy="440267"/>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E-mail</a:t>
              </a:r>
            </a:p>
          </p:txBody>
        </p:sp>
        <p:sp>
          <p:nvSpPr>
            <p:cNvPr id="10" name="TextBox 10">
              <a:extLst>
                <a:ext uri="{FF2B5EF4-FFF2-40B4-BE49-F238E27FC236}">
                  <a16:creationId xmlns:a16="http://schemas.microsoft.com/office/drawing/2014/main" id="{E2A3BE51-BDA8-A0FC-2701-F37280AA3FC7}"/>
                </a:ext>
              </a:extLst>
            </p:cNvPr>
            <p:cNvSpPr txBox="1"/>
            <p:nvPr/>
          </p:nvSpPr>
          <p:spPr>
            <a:xfrm>
              <a:off x="2866063" y="1463148"/>
              <a:ext cx="5157966" cy="471805"/>
            </a:xfrm>
            <a:prstGeom prst="rect">
              <a:avLst/>
            </a:prstGeom>
          </p:spPr>
          <p:txBody>
            <a:bodyPr lIns="0" tIns="0" rIns="0" bIns="0" rtlCol="0" anchor="t">
              <a:spAutoFit/>
            </a:bodyPr>
            <a:lstStyle/>
            <a:p>
              <a:pPr marL="0" lvl="0" indent="0" algn="just">
                <a:lnSpc>
                  <a:spcPts val="2939"/>
                </a:lnSpc>
                <a:spcBef>
                  <a:spcPct val="0"/>
                </a:spcBef>
              </a:pPr>
              <a:r>
                <a:rPr lang="en-US" sz="2099">
                  <a:solidFill>
                    <a:srgbClr val="000000"/>
                  </a:solidFill>
                  <a:latin typeface="Garet"/>
                  <a:ea typeface="Garet"/>
                  <a:cs typeface="Garet"/>
                  <a:sym typeface="Garet"/>
                </a:rPr>
                <a:t>drains@oclre.org</a:t>
              </a:r>
            </a:p>
          </p:txBody>
        </p:sp>
        <p:sp>
          <p:nvSpPr>
            <p:cNvPr id="11" name="TextBox 11">
              <a:extLst>
                <a:ext uri="{FF2B5EF4-FFF2-40B4-BE49-F238E27FC236}">
                  <a16:creationId xmlns:a16="http://schemas.microsoft.com/office/drawing/2014/main" id="{93A307A9-B8AA-EE08-B45F-17ECC5254FCF}"/>
                </a:ext>
              </a:extLst>
            </p:cNvPr>
            <p:cNvSpPr txBox="1"/>
            <p:nvPr/>
          </p:nvSpPr>
          <p:spPr>
            <a:xfrm>
              <a:off x="0" y="2171058"/>
              <a:ext cx="2866063" cy="440267"/>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Phone</a:t>
              </a:r>
            </a:p>
          </p:txBody>
        </p:sp>
        <p:sp>
          <p:nvSpPr>
            <p:cNvPr id="12" name="TextBox 12">
              <a:extLst>
                <a:ext uri="{FF2B5EF4-FFF2-40B4-BE49-F238E27FC236}">
                  <a16:creationId xmlns:a16="http://schemas.microsoft.com/office/drawing/2014/main" id="{76D3EE3A-FC13-1017-A1AD-BBB140D935E6}"/>
                </a:ext>
              </a:extLst>
            </p:cNvPr>
            <p:cNvSpPr txBox="1"/>
            <p:nvPr/>
          </p:nvSpPr>
          <p:spPr>
            <a:xfrm>
              <a:off x="2866063" y="2139520"/>
              <a:ext cx="5157966" cy="471805"/>
            </a:xfrm>
            <a:prstGeom prst="rect">
              <a:avLst/>
            </a:prstGeom>
          </p:spPr>
          <p:txBody>
            <a:bodyPr lIns="0" tIns="0" rIns="0" bIns="0" rtlCol="0" anchor="t">
              <a:spAutoFit/>
            </a:bodyPr>
            <a:lstStyle/>
            <a:p>
              <a:pPr marL="0" lvl="0" indent="0" algn="just">
                <a:lnSpc>
                  <a:spcPts val="2939"/>
                </a:lnSpc>
                <a:spcBef>
                  <a:spcPct val="0"/>
                </a:spcBef>
              </a:pPr>
              <a:r>
                <a:rPr lang="en-US" sz="2099">
                  <a:solidFill>
                    <a:srgbClr val="000000"/>
                  </a:solidFill>
                  <a:latin typeface="Garet"/>
                  <a:ea typeface="Garet"/>
                  <a:cs typeface="Garet"/>
                  <a:sym typeface="Garet"/>
                </a:rPr>
                <a:t>614-485-3514</a:t>
              </a:r>
            </a:p>
          </p:txBody>
        </p:sp>
        <p:sp>
          <p:nvSpPr>
            <p:cNvPr id="13" name="TextBox 13">
              <a:extLst>
                <a:ext uri="{FF2B5EF4-FFF2-40B4-BE49-F238E27FC236}">
                  <a16:creationId xmlns:a16="http://schemas.microsoft.com/office/drawing/2014/main" id="{3CF1113D-9F46-7541-83A0-DF3803A3983A}"/>
                </a:ext>
              </a:extLst>
            </p:cNvPr>
            <p:cNvSpPr txBox="1"/>
            <p:nvPr/>
          </p:nvSpPr>
          <p:spPr>
            <a:xfrm>
              <a:off x="0" y="2902618"/>
              <a:ext cx="2866063" cy="440267"/>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Company</a:t>
              </a:r>
            </a:p>
          </p:txBody>
        </p:sp>
        <p:sp>
          <p:nvSpPr>
            <p:cNvPr id="14" name="TextBox 14">
              <a:extLst>
                <a:ext uri="{FF2B5EF4-FFF2-40B4-BE49-F238E27FC236}">
                  <a16:creationId xmlns:a16="http://schemas.microsoft.com/office/drawing/2014/main" id="{FCC53D8F-A34C-937C-F213-A73B01F326CD}"/>
                </a:ext>
              </a:extLst>
            </p:cNvPr>
            <p:cNvSpPr txBox="1"/>
            <p:nvPr/>
          </p:nvSpPr>
          <p:spPr>
            <a:xfrm>
              <a:off x="2866063" y="2871079"/>
              <a:ext cx="5157966" cy="471805"/>
            </a:xfrm>
            <a:prstGeom prst="rect">
              <a:avLst/>
            </a:prstGeom>
          </p:spPr>
          <p:txBody>
            <a:bodyPr lIns="0" tIns="0" rIns="0" bIns="0" rtlCol="0" anchor="t">
              <a:spAutoFit/>
            </a:bodyPr>
            <a:lstStyle/>
            <a:p>
              <a:pPr marL="0" lvl="0" indent="0" algn="just">
                <a:lnSpc>
                  <a:spcPts val="2939"/>
                </a:lnSpc>
                <a:spcBef>
                  <a:spcPct val="0"/>
                </a:spcBef>
              </a:pPr>
              <a:r>
                <a:rPr lang="en-US" sz="2099">
                  <a:solidFill>
                    <a:srgbClr val="000000"/>
                  </a:solidFill>
                  <a:latin typeface="Garet"/>
                  <a:ea typeface="Garet"/>
                  <a:cs typeface="Garet"/>
                  <a:sym typeface="Garet"/>
                </a:rPr>
                <a:t>OCLRE</a:t>
              </a:r>
            </a:p>
          </p:txBody>
        </p:sp>
        <p:sp>
          <p:nvSpPr>
            <p:cNvPr id="15" name="TextBox 15">
              <a:extLst>
                <a:ext uri="{FF2B5EF4-FFF2-40B4-BE49-F238E27FC236}">
                  <a16:creationId xmlns:a16="http://schemas.microsoft.com/office/drawing/2014/main" id="{09ED8041-0607-56D9-A3D5-E28AC05B1F2A}"/>
                </a:ext>
              </a:extLst>
            </p:cNvPr>
            <p:cNvSpPr txBox="1"/>
            <p:nvPr/>
          </p:nvSpPr>
          <p:spPr>
            <a:xfrm>
              <a:off x="0" y="-66675"/>
              <a:ext cx="4349882" cy="755897"/>
            </a:xfrm>
            <a:prstGeom prst="rect">
              <a:avLst/>
            </a:prstGeom>
          </p:spPr>
          <p:txBody>
            <a:bodyPr lIns="0" tIns="0" rIns="0" bIns="0" rtlCol="0" anchor="t">
              <a:spAutoFit/>
            </a:bodyPr>
            <a:lstStyle/>
            <a:p>
              <a:pPr marL="0" lvl="0" indent="0" algn="l">
                <a:lnSpc>
                  <a:spcPts val="4651"/>
                </a:lnSpc>
                <a:spcBef>
                  <a:spcPct val="0"/>
                </a:spcBef>
              </a:pPr>
              <a:r>
                <a:rPr lang="en-US" sz="3322" b="1">
                  <a:solidFill>
                    <a:srgbClr val="000000"/>
                  </a:solidFill>
                  <a:latin typeface="Garet Bold"/>
                  <a:ea typeface="Garet Bold"/>
                  <a:cs typeface="Garet Bold"/>
                  <a:sym typeface="Garet Bold"/>
                </a:rPr>
                <a:t>DANNY RAINS</a:t>
              </a:r>
            </a:p>
          </p:txBody>
        </p:sp>
      </p:grpSp>
      <p:grpSp>
        <p:nvGrpSpPr>
          <p:cNvPr id="16" name="Group 16">
            <a:extLst>
              <a:ext uri="{FF2B5EF4-FFF2-40B4-BE49-F238E27FC236}">
                <a16:creationId xmlns:a16="http://schemas.microsoft.com/office/drawing/2014/main" id="{3A53D1C6-1812-42D1-8103-F181729B7D55}"/>
              </a:ext>
            </a:extLst>
          </p:cNvPr>
          <p:cNvGrpSpPr/>
          <p:nvPr/>
        </p:nvGrpSpPr>
        <p:grpSpPr>
          <a:xfrm>
            <a:off x="15865870" y="294425"/>
            <a:ext cx="1993381" cy="1993381"/>
            <a:chOff x="0" y="0"/>
            <a:chExt cx="2657841" cy="2657841"/>
          </a:xfrm>
        </p:grpSpPr>
        <p:sp>
          <p:nvSpPr>
            <p:cNvPr id="17" name="Freeform 17">
              <a:extLst>
                <a:ext uri="{FF2B5EF4-FFF2-40B4-BE49-F238E27FC236}">
                  <a16:creationId xmlns:a16="http://schemas.microsoft.com/office/drawing/2014/main" id="{F1C1B221-1F5C-6C48-F5D1-C7306D3D4691}"/>
                </a:ext>
              </a:extLst>
            </p:cNvPr>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Freeform 18">
              <a:extLst>
                <a:ext uri="{FF2B5EF4-FFF2-40B4-BE49-F238E27FC236}">
                  <a16:creationId xmlns:a16="http://schemas.microsoft.com/office/drawing/2014/main" id="{2FEAE0BC-C037-AB47-24AE-0DABEC8F58DB}"/>
                </a:ext>
              </a:extLst>
            </p:cNvPr>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9" name="TextBox 19">
            <a:extLst>
              <a:ext uri="{FF2B5EF4-FFF2-40B4-BE49-F238E27FC236}">
                <a16:creationId xmlns:a16="http://schemas.microsoft.com/office/drawing/2014/main" id="{2D901F50-2C4E-5812-F037-75D81C51D8A1}"/>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extLst>
      <p:ext uri="{BB962C8B-B14F-4D97-AF65-F5344CB8AC3E}">
        <p14:creationId xmlns:p14="http://schemas.microsoft.com/office/powerpoint/2010/main" val="1613526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4808499" y="1170683"/>
            <a:ext cx="8368238" cy="8368236"/>
            <a:chOff x="0" y="0"/>
            <a:chExt cx="6350000" cy="6350000"/>
          </a:xfrm>
        </p:grpSpPr>
        <p:sp>
          <p:nvSpPr>
            <p:cNvPr id="3" name="Freeform 3"/>
            <p:cNvSpPr/>
            <p:nvPr/>
          </p:nvSpPr>
          <p:spPr>
            <a:xfrm>
              <a:off x="-14231" y="-32"/>
              <a:ext cx="6378462" cy="6350064"/>
            </a:xfrm>
            <a:custGeom>
              <a:avLst/>
              <a:gdLst/>
              <a:ahLst/>
              <a:cxnLst/>
              <a:rect l="l" t="t" r="r" b="b"/>
              <a:pathLst>
                <a:path w="6378462" h="6350064">
                  <a:moveTo>
                    <a:pt x="3189231" y="32"/>
                  </a:moveTo>
                  <a:lnTo>
                    <a:pt x="3189231" y="32"/>
                  </a:lnTo>
                  <a:cubicBezTo>
                    <a:pt x="2051530" y="-5056"/>
                    <a:pt x="998068" y="598980"/>
                    <a:pt x="427743" y="1583419"/>
                  </a:cubicBezTo>
                  <a:cubicBezTo>
                    <a:pt x="-142581" y="2567857"/>
                    <a:pt x="-142581" y="3782207"/>
                    <a:pt x="427743" y="4766645"/>
                  </a:cubicBezTo>
                  <a:cubicBezTo>
                    <a:pt x="998068" y="5751084"/>
                    <a:pt x="2051530" y="6355120"/>
                    <a:pt x="3189231" y="6350032"/>
                  </a:cubicBezTo>
                  <a:cubicBezTo>
                    <a:pt x="4326932" y="6355120"/>
                    <a:pt x="5380395" y="5751084"/>
                    <a:pt x="5950719" y="4766645"/>
                  </a:cubicBezTo>
                  <a:cubicBezTo>
                    <a:pt x="6521043" y="3782207"/>
                    <a:pt x="6521043" y="2567857"/>
                    <a:pt x="5950719" y="1583419"/>
                  </a:cubicBezTo>
                  <a:cubicBezTo>
                    <a:pt x="5380395" y="598980"/>
                    <a:pt x="4326932" y="-5056"/>
                    <a:pt x="3189231" y="32"/>
                  </a:cubicBezTo>
                  <a:close/>
                </a:path>
              </a:pathLst>
            </a:custGeom>
            <a:solidFill>
              <a:srgbClr val="083579"/>
            </a:solidFill>
          </p:spPr>
          <p:txBody>
            <a:bodyPr/>
            <a:lstStyle/>
            <a:p>
              <a:endParaRPr lang="en-US"/>
            </a:p>
          </p:txBody>
        </p:sp>
      </p:grpSp>
      <p:sp>
        <p:nvSpPr>
          <p:cNvPr id="4" name="Freeform 4"/>
          <p:cNvSpPr/>
          <p:nvPr/>
        </p:nvSpPr>
        <p:spPr>
          <a:xfrm rot="5844619">
            <a:off x="5791210" y="1066877"/>
            <a:ext cx="6705579" cy="8381974"/>
          </a:xfrm>
          <a:custGeom>
            <a:avLst/>
            <a:gdLst/>
            <a:ahLst/>
            <a:cxnLst/>
            <a:rect l="l" t="t" r="r" b="b"/>
            <a:pathLst>
              <a:path w="6705579" h="8381974">
                <a:moveTo>
                  <a:pt x="0" y="0"/>
                </a:moveTo>
                <a:lnTo>
                  <a:pt x="6705580" y="0"/>
                </a:lnTo>
                <a:lnTo>
                  <a:pt x="6705580" y="8381975"/>
                </a:lnTo>
                <a:lnTo>
                  <a:pt x="0" y="8381975"/>
                </a:lnTo>
                <a:lnTo>
                  <a:pt x="0" y="0"/>
                </a:lnTo>
                <a:close/>
              </a:path>
            </a:pathLst>
          </a:custGeom>
          <a:blipFill>
            <a:blip r:embed="rId2"/>
            <a:stretch>
              <a:fillRect/>
            </a:stretch>
          </a:blipFill>
        </p:spPr>
        <p:txBody>
          <a:bodyPr/>
          <a:lstStyle/>
          <a:p>
            <a:endParaRPr lang="en-US"/>
          </a:p>
        </p:txBody>
      </p:sp>
      <p:sp>
        <p:nvSpPr>
          <p:cNvPr id="5" name="Freeform 5"/>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sp>
        <p:nvSpPr>
          <p:cNvPr id="6" name="TextBox 6"/>
          <p:cNvSpPr txBox="1"/>
          <p:nvPr/>
        </p:nvSpPr>
        <p:spPr>
          <a:xfrm>
            <a:off x="4853473" y="4628037"/>
            <a:ext cx="8323265" cy="1202376"/>
          </a:xfrm>
          <a:prstGeom prst="rect">
            <a:avLst/>
          </a:prstGeom>
        </p:spPr>
        <p:txBody>
          <a:bodyPr lIns="0" tIns="0" rIns="0" bIns="0" rtlCol="0" anchor="t">
            <a:spAutoFit/>
          </a:bodyPr>
          <a:lstStyle/>
          <a:p>
            <a:pPr marL="0" lvl="0" indent="0" algn="ctr">
              <a:lnSpc>
                <a:spcPts val="9057"/>
              </a:lnSpc>
              <a:spcBef>
                <a:spcPct val="0"/>
              </a:spcBef>
            </a:pPr>
            <a:r>
              <a:rPr lang="en-US" sz="9057" spc="-715">
                <a:solidFill>
                  <a:srgbClr val="ECECEC"/>
                </a:solidFill>
                <a:latin typeface="Archivo Black"/>
                <a:ea typeface="Archivo Black"/>
                <a:cs typeface="Archivo Black"/>
                <a:sym typeface="Archivo Black"/>
              </a:rPr>
              <a:t>THANK YOU</a:t>
            </a:r>
          </a:p>
        </p:txBody>
      </p:sp>
      <p:grpSp>
        <p:nvGrpSpPr>
          <p:cNvPr id="7" name="Group 7"/>
          <p:cNvGrpSpPr/>
          <p:nvPr/>
        </p:nvGrpSpPr>
        <p:grpSpPr>
          <a:xfrm>
            <a:off x="441041" y="476652"/>
            <a:ext cx="746499" cy="746499"/>
            <a:chOff x="0" y="0"/>
            <a:chExt cx="995332" cy="995332"/>
          </a:xfrm>
        </p:grpSpPr>
        <p:sp>
          <p:nvSpPr>
            <p:cNvPr id="8" name="Freeform 8"/>
            <p:cNvSpPr/>
            <p:nvPr/>
          </p:nvSpPr>
          <p:spPr>
            <a:xfrm>
              <a:off x="0" y="0"/>
              <a:ext cx="995332" cy="995332"/>
            </a:xfrm>
            <a:custGeom>
              <a:avLst/>
              <a:gdLst/>
              <a:ahLst/>
              <a:cxnLst/>
              <a:rect l="l" t="t" r="r" b="b"/>
              <a:pathLst>
                <a:path w="995332" h="995332">
                  <a:moveTo>
                    <a:pt x="0" y="0"/>
                  </a:moveTo>
                  <a:lnTo>
                    <a:pt x="995332" y="0"/>
                  </a:lnTo>
                  <a:lnTo>
                    <a:pt x="995332" y="995332"/>
                  </a:lnTo>
                  <a:lnTo>
                    <a:pt x="0" y="9953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0" y="0"/>
              <a:ext cx="995332" cy="995332"/>
            </a:xfrm>
            <a:custGeom>
              <a:avLst/>
              <a:gdLst/>
              <a:ahLst/>
              <a:cxnLst/>
              <a:rect l="l" t="t" r="r" b="b"/>
              <a:pathLst>
                <a:path w="995332" h="995332">
                  <a:moveTo>
                    <a:pt x="0" y="0"/>
                  </a:moveTo>
                  <a:lnTo>
                    <a:pt x="995332" y="0"/>
                  </a:lnTo>
                  <a:lnTo>
                    <a:pt x="995332" y="995332"/>
                  </a:lnTo>
                  <a:lnTo>
                    <a:pt x="0" y="9953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0" name="TextBox 10"/>
          <p:cNvSpPr txBox="1"/>
          <p:nvPr/>
        </p:nvSpPr>
        <p:spPr>
          <a:xfrm>
            <a:off x="1328601" y="521980"/>
            <a:ext cx="5274185" cy="620836"/>
          </a:xfrm>
          <a:prstGeom prst="rect">
            <a:avLst/>
          </a:prstGeom>
        </p:spPr>
        <p:txBody>
          <a:bodyPr lIns="0" tIns="0" rIns="0" bIns="0" rtlCol="0" anchor="t">
            <a:spAutoFit/>
          </a:bodyPr>
          <a:lstStyle/>
          <a:p>
            <a:pPr algn="l">
              <a:lnSpc>
                <a:spcPts val="2484"/>
              </a:lnSpc>
            </a:pPr>
            <a:r>
              <a:rPr lang="en-US" sz="1774">
                <a:solidFill>
                  <a:srgbClr val="2B2B2B"/>
                </a:solidFill>
                <a:latin typeface="Garet Light"/>
                <a:ea typeface="Garet Light"/>
                <a:cs typeface="Garet Light"/>
                <a:sym typeface="Garet Light"/>
              </a:rPr>
              <a:t>The Ohio Center for Law Related Education | Est. 1984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11086868" y="0"/>
            <a:ext cx="7201132" cy="10287000"/>
            <a:chOff x="0" y="0"/>
            <a:chExt cx="9601509" cy="13716000"/>
          </a:xfrm>
        </p:grpSpPr>
        <p:pic>
          <p:nvPicPr>
            <p:cNvPr id="4"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2382" b="2382"/>
            <a:stretch/>
          </p:blipFill>
          <p:spPr>
            <a:xfrm>
              <a:off x="0" y="0"/>
              <a:ext cx="9601509" cy="13716000"/>
            </a:xfrm>
            <a:prstGeom prst="rect">
              <a:avLst/>
            </a:prstGeom>
          </p:spPr>
        </p:pic>
      </p:grpSp>
      <p:sp>
        <p:nvSpPr>
          <p:cNvPr id="5" name="TextBox 5"/>
          <p:cNvSpPr txBox="1"/>
          <p:nvPr/>
        </p:nvSpPr>
        <p:spPr>
          <a:xfrm>
            <a:off x="1010690" y="4204621"/>
            <a:ext cx="9065488" cy="1820609"/>
          </a:xfrm>
          <a:prstGeom prst="rect">
            <a:avLst/>
          </a:prstGeom>
        </p:spPr>
        <p:txBody>
          <a:bodyPr lIns="0" tIns="0" rIns="0" bIns="0" rtlCol="0" anchor="t">
            <a:spAutoFit/>
          </a:bodyPr>
          <a:lstStyle/>
          <a:p>
            <a:pPr algn="ctr">
              <a:lnSpc>
                <a:spcPts val="3601"/>
              </a:lnSpc>
            </a:pPr>
            <a:r>
              <a:rPr lang="en-US" sz="2572">
                <a:solidFill>
                  <a:srgbClr val="000000"/>
                </a:solidFill>
                <a:latin typeface="Garet"/>
                <a:ea typeface="Garet"/>
                <a:cs typeface="Garet"/>
                <a:sym typeface="Garet"/>
              </a:rPr>
              <a:t>Learners who require specialized instruction and accommodations because they differ from the norm. These students include students with disabilities, English Language Learners, and gifted students.</a:t>
            </a:r>
          </a:p>
        </p:txBody>
      </p:sp>
      <p:sp>
        <p:nvSpPr>
          <p:cNvPr id="6" name="TextBox 6"/>
          <p:cNvSpPr txBox="1"/>
          <p:nvPr/>
        </p:nvSpPr>
        <p:spPr>
          <a:xfrm>
            <a:off x="0" y="2067624"/>
            <a:ext cx="11086868" cy="1519129"/>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Definition: Students with Exceptionalities</a:t>
            </a:r>
          </a:p>
        </p:txBody>
      </p:sp>
      <p:sp>
        <p:nvSpPr>
          <p:cNvPr id="7" name="TextBox 7"/>
          <p:cNvSpPr txBox="1"/>
          <p:nvPr/>
        </p:nvSpPr>
        <p:spPr>
          <a:xfrm>
            <a:off x="328230" y="9716259"/>
            <a:ext cx="5589786" cy="305485"/>
          </a:xfrm>
          <a:prstGeom prst="rect">
            <a:avLst/>
          </a:prstGeom>
        </p:spPr>
        <p:txBody>
          <a:bodyPr lIns="0" tIns="0" rIns="0" bIns="0" rtlCol="0" anchor="t">
            <a:spAutoFit/>
          </a:bodyPr>
          <a:lstStyle/>
          <a:p>
            <a:pPr marL="0" lvl="0" indent="0" algn="just">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8" name="Group 8"/>
          <p:cNvGrpSpPr/>
          <p:nvPr/>
        </p:nvGrpSpPr>
        <p:grpSpPr>
          <a:xfrm>
            <a:off x="5029512" y="269513"/>
            <a:ext cx="1027844" cy="1027844"/>
            <a:chOff x="0" y="0"/>
            <a:chExt cx="1370458" cy="1370458"/>
          </a:xfrm>
        </p:grpSpPr>
        <p:sp>
          <p:nvSpPr>
            <p:cNvPr id="9" name="Freeform 9"/>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11086868" y="0"/>
            <a:ext cx="7201132" cy="10287000"/>
            <a:chOff x="0" y="0"/>
            <a:chExt cx="9601509" cy="13716000"/>
          </a:xfrm>
        </p:grpSpPr>
        <p:pic>
          <p:nvPicPr>
            <p:cNvPr id="4"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3415" r="9917"/>
            <a:stretch>
              <a:fillRect/>
            </a:stretch>
          </p:blipFill>
          <p:spPr>
            <a:xfrm>
              <a:off x="0" y="0"/>
              <a:ext cx="9601509" cy="13716000"/>
            </a:xfrm>
            <a:prstGeom prst="rect">
              <a:avLst/>
            </a:prstGeom>
          </p:spPr>
        </p:pic>
      </p:grpSp>
      <p:sp>
        <p:nvSpPr>
          <p:cNvPr id="5" name="TextBox 5"/>
          <p:cNvSpPr txBox="1"/>
          <p:nvPr/>
        </p:nvSpPr>
        <p:spPr>
          <a:xfrm>
            <a:off x="0" y="2231285"/>
            <a:ext cx="11086868" cy="5919679"/>
          </a:xfrm>
          <a:prstGeom prst="rect">
            <a:avLst/>
          </a:prstGeom>
        </p:spPr>
        <p:txBody>
          <a:bodyPr lIns="0" tIns="0" rIns="0" bIns="0" rtlCol="0" anchor="t">
            <a:spAutoFit/>
          </a:bodyPr>
          <a:lstStyle/>
          <a:p>
            <a:pPr algn="ctr">
              <a:lnSpc>
                <a:spcPts val="5808"/>
              </a:lnSpc>
            </a:pPr>
            <a:r>
              <a:rPr lang="en-US" sz="5808" spc="-458">
                <a:solidFill>
                  <a:srgbClr val="000000"/>
                </a:solidFill>
                <a:latin typeface="Archivo Black"/>
                <a:ea typeface="Archivo Black"/>
                <a:cs typeface="Archivo Black"/>
                <a:sym typeface="Archivo Black"/>
              </a:rPr>
              <a:t>What experience do you have with supporting students with diverse learning needs in your classroom?</a:t>
            </a:r>
          </a:p>
          <a:p>
            <a:pPr algn="ctr">
              <a:lnSpc>
                <a:spcPts val="5808"/>
              </a:lnSpc>
            </a:pPr>
            <a:endParaRPr lang="en-US" sz="5808" spc="-458">
              <a:solidFill>
                <a:srgbClr val="000000"/>
              </a:solidFill>
              <a:latin typeface="Archivo Black"/>
              <a:ea typeface="Archivo Black"/>
              <a:cs typeface="Archivo Black"/>
              <a:sym typeface="Archivo Black"/>
            </a:endParaRPr>
          </a:p>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What supports does your school have for supporting these students?</a:t>
            </a:r>
          </a:p>
        </p:txBody>
      </p:sp>
      <p:sp>
        <p:nvSpPr>
          <p:cNvPr id="6" name="TextBox 6"/>
          <p:cNvSpPr txBox="1"/>
          <p:nvPr/>
        </p:nvSpPr>
        <p:spPr>
          <a:xfrm>
            <a:off x="328230" y="9716259"/>
            <a:ext cx="5589786" cy="305485"/>
          </a:xfrm>
          <a:prstGeom prst="rect">
            <a:avLst/>
          </a:prstGeom>
        </p:spPr>
        <p:txBody>
          <a:bodyPr lIns="0" tIns="0" rIns="0" bIns="0" rtlCol="0" anchor="t">
            <a:spAutoFit/>
          </a:bodyPr>
          <a:lstStyle/>
          <a:p>
            <a:pPr marL="0" lvl="0" indent="0" algn="just">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7" name="Group 7"/>
          <p:cNvGrpSpPr/>
          <p:nvPr/>
        </p:nvGrpSpPr>
        <p:grpSpPr>
          <a:xfrm>
            <a:off x="5029512" y="269513"/>
            <a:ext cx="1027844" cy="1027844"/>
            <a:chOff x="0" y="0"/>
            <a:chExt cx="1370458" cy="1370458"/>
          </a:xfrm>
        </p:grpSpPr>
        <p:sp>
          <p:nvSpPr>
            <p:cNvPr id="8" name="Freeform 8"/>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7000" r="-17000"/>
            </a:stretch>
          </a:blipFill>
        </p:spPr>
        <p:txBody>
          <a:bodyPr/>
          <a:lstStyle/>
          <a:p>
            <a:endParaRPr lang="en-US"/>
          </a:p>
        </p:txBody>
      </p:sp>
      <p:sp>
        <p:nvSpPr>
          <p:cNvPr id="3" name="Freeform 3"/>
          <p:cNvSpPr/>
          <p:nvPr/>
        </p:nvSpPr>
        <p:spPr>
          <a:xfrm>
            <a:off x="-1598790" y="1559650"/>
            <a:ext cx="9125543" cy="7167700"/>
          </a:xfrm>
          <a:custGeom>
            <a:avLst/>
            <a:gdLst/>
            <a:ahLst/>
            <a:cxnLst/>
            <a:rect l="l" t="t" r="r" b="b"/>
            <a:pathLst>
              <a:path w="9125543" h="7167700">
                <a:moveTo>
                  <a:pt x="0" y="0"/>
                </a:moveTo>
                <a:lnTo>
                  <a:pt x="9125544" y="0"/>
                </a:lnTo>
                <a:lnTo>
                  <a:pt x="9125544" y="7167700"/>
                </a:lnTo>
                <a:lnTo>
                  <a:pt x="0" y="71677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2136636" y="4857663"/>
            <a:ext cx="5390118" cy="3869686"/>
          </a:xfrm>
          <a:custGeom>
            <a:avLst/>
            <a:gdLst/>
            <a:ahLst/>
            <a:cxnLst/>
            <a:rect l="l" t="t" r="r" b="b"/>
            <a:pathLst>
              <a:path w="5390118" h="3869686">
                <a:moveTo>
                  <a:pt x="0" y="0"/>
                </a:moveTo>
                <a:lnTo>
                  <a:pt x="5390118" y="0"/>
                </a:lnTo>
                <a:lnTo>
                  <a:pt x="5390118" y="3869687"/>
                </a:lnTo>
                <a:lnTo>
                  <a:pt x="0" y="3869687"/>
                </a:lnTo>
                <a:lnTo>
                  <a:pt x="0" y="0"/>
                </a:lnTo>
                <a:close/>
              </a:path>
            </a:pathLst>
          </a:custGeom>
          <a:blipFill>
            <a:blip r:embed="rId4"/>
            <a:stretch>
              <a:fillRect l="-6219" r="-35519" b="-97428"/>
            </a:stretch>
          </a:blipFill>
        </p:spPr>
        <p:txBody>
          <a:bodyPr/>
          <a:lstStyle/>
          <a:p>
            <a:endParaRPr lang="en-US"/>
          </a:p>
        </p:txBody>
      </p:sp>
      <p:sp>
        <p:nvSpPr>
          <p:cNvPr id="5" name="Freeform 5"/>
          <p:cNvSpPr/>
          <p:nvPr/>
        </p:nvSpPr>
        <p:spPr>
          <a:xfrm>
            <a:off x="12578212" y="-981045"/>
            <a:ext cx="5709788" cy="1962091"/>
          </a:xfrm>
          <a:custGeom>
            <a:avLst/>
            <a:gdLst/>
            <a:ahLst/>
            <a:cxnLst/>
            <a:rect l="l" t="t" r="r" b="b"/>
            <a:pathLst>
              <a:path w="5709788" h="1962091">
                <a:moveTo>
                  <a:pt x="0" y="0"/>
                </a:moveTo>
                <a:lnTo>
                  <a:pt x="5709788" y="0"/>
                </a:lnTo>
                <a:lnTo>
                  <a:pt x="5709788" y="1962090"/>
                </a:lnTo>
                <a:lnTo>
                  <a:pt x="0" y="1962090"/>
                </a:lnTo>
                <a:lnTo>
                  <a:pt x="0" y="0"/>
                </a:lnTo>
                <a:close/>
              </a:path>
            </a:pathLst>
          </a:custGeom>
          <a:blipFill>
            <a:blip>
              <a:alphaModFix amt="6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6" name="Group 6"/>
          <p:cNvGrpSpPr/>
          <p:nvPr/>
        </p:nvGrpSpPr>
        <p:grpSpPr>
          <a:xfrm>
            <a:off x="8051964" y="2194656"/>
            <a:ext cx="9627769" cy="1299146"/>
            <a:chOff x="0" y="0"/>
            <a:chExt cx="12837026" cy="1732195"/>
          </a:xfrm>
        </p:grpSpPr>
        <p:grpSp>
          <p:nvGrpSpPr>
            <p:cNvPr id="7" name="Group 7"/>
            <p:cNvGrpSpPr/>
            <p:nvPr/>
          </p:nvGrpSpPr>
          <p:grpSpPr>
            <a:xfrm>
              <a:off x="0" y="0"/>
              <a:ext cx="1732195" cy="173219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9" name="TextBox 9"/>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sp>
          <p:nvSpPr>
            <p:cNvPr id="10" name="TextBox 10"/>
            <p:cNvSpPr txBox="1"/>
            <p:nvPr/>
          </p:nvSpPr>
          <p:spPr>
            <a:xfrm>
              <a:off x="2085411" y="408262"/>
              <a:ext cx="10751614" cy="848997"/>
            </a:xfrm>
            <a:prstGeom prst="rect">
              <a:avLst/>
            </a:prstGeom>
          </p:spPr>
          <p:txBody>
            <a:bodyPr lIns="0" tIns="0" rIns="0" bIns="0" rtlCol="0" anchor="t">
              <a:spAutoFit/>
            </a:bodyPr>
            <a:lstStyle/>
            <a:p>
              <a:pPr algn="l">
                <a:lnSpc>
                  <a:spcPts val="5459"/>
                </a:lnSpc>
              </a:pPr>
              <a:r>
                <a:rPr lang="en-US" sz="3899" i="1">
                  <a:solidFill>
                    <a:srgbClr val="083579"/>
                  </a:solidFill>
                  <a:latin typeface="League Spartan"/>
                  <a:ea typeface="League Spartan"/>
                  <a:cs typeface="League Spartan"/>
                  <a:sym typeface="League Spartan"/>
                </a:rPr>
                <a:t>Getting to know your students</a:t>
              </a:r>
            </a:p>
          </p:txBody>
        </p:sp>
      </p:grpSp>
      <p:sp>
        <p:nvSpPr>
          <p:cNvPr id="11" name="Freeform 11"/>
          <p:cNvSpPr/>
          <p:nvPr/>
        </p:nvSpPr>
        <p:spPr>
          <a:xfrm>
            <a:off x="8235086" y="2334800"/>
            <a:ext cx="927964" cy="939927"/>
          </a:xfrm>
          <a:custGeom>
            <a:avLst/>
            <a:gdLst/>
            <a:ahLst/>
            <a:cxnLst/>
            <a:rect l="l" t="t" r="r" b="b"/>
            <a:pathLst>
              <a:path w="927964" h="939927">
                <a:moveTo>
                  <a:pt x="0" y="0"/>
                </a:moveTo>
                <a:lnTo>
                  <a:pt x="927964" y="0"/>
                </a:lnTo>
                <a:lnTo>
                  <a:pt x="927964" y="939927"/>
                </a:lnTo>
                <a:lnTo>
                  <a:pt x="0" y="93992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2" name="Group 12"/>
          <p:cNvGrpSpPr/>
          <p:nvPr/>
        </p:nvGrpSpPr>
        <p:grpSpPr>
          <a:xfrm>
            <a:off x="8051964" y="4493927"/>
            <a:ext cx="8838680" cy="1299146"/>
            <a:chOff x="0" y="0"/>
            <a:chExt cx="11784907" cy="1732195"/>
          </a:xfrm>
        </p:grpSpPr>
        <p:grpSp>
          <p:nvGrpSpPr>
            <p:cNvPr id="13" name="Group 13"/>
            <p:cNvGrpSpPr/>
            <p:nvPr/>
          </p:nvGrpSpPr>
          <p:grpSpPr>
            <a:xfrm>
              <a:off x="0" y="0"/>
              <a:ext cx="1732195" cy="1732195"/>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15" name="TextBox 15"/>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sp>
          <p:nvSpPr>
            <p:cNvPr id="16" name="TextBox 16"/>
            <p:cNvSpPr txBox="1"/>
            <p:nvPr/>
          </p:nvSpPr>
          <p:spPr>
            <a:xfrm>
              <a:off x="2085411" y="408262"/>
              <a:ext cx="9699496" cy="848997"/>
            </a:xfrm>
            <a:prstGeom prst="rect">
              <a:avLst/>
            </a:prstGeom>
          </p:spPr>
          <p:txBody>
            <a:bodyPr lIns="0" tIns="0" rIns="0" bIns="0" rtlCol="0" anchor="t">
              <a:spAutoFit/>
            </a:bodyPr>
            <a:lstStyle/>
            <a:p>
              <a:pPr algn="l">
                <a:lnSpc>
                  <a:spcPts val="5459"/>
                </a:lnSpc>
              </a:pPr>
              <a:r>
                <a:rPr lang="en-US" sz="3899" i="1">
                  <a:solidFill>
                    <a:srgbClr val="083579"/>
                  </a:solidFill>
                  <a:latin typeface="League Spartan"/>
                  <a:ea typeface="League Spartan"/>
                  <a:cs typeface="League Spartan"/>
                  <a:sym typeface="League Spartan"/>
                </a:rPr>
                <a:t>Planning with them in mind</a:t>
              </a:r>
            </a:p>
          </p:txBody>
        </p:sp>
      </p:grpSp>
      <p:grpSp>
        <p:nvGrpSpPr>
          <p:cNvPr id="17" name="Group 17"/>
          <p:cNvGrpSpPr/>
          <p:nvPr/>
        </p:nvGrpSpPr>
        <p:grpSpPr>
          <a:xfrm>
            <a:off x="8051964" y="6792507"/>
            <a:ext cx="8240191" cy="1299146"/>
            <a:chOff x="0" y="0"/>
            <a:chExt cx="10986921" cy="1732195"/>
          </a:xfrm>
        </p:grpSpPr>
        <p:grpSp>
          <p:nvGrpSpPr>
            <p:cNvPr id="18" name="Group 18"/>
            <p:cNvGrpSpPr/>
            <p:nvPr/>
          </p:nvGrpSpPr>
          <p:grpSpPr>
            <a:xfrm>
              <a:off x="0" y="0"/>
              <a:ext cx="1732195" cy="1732195"/>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20" name="TextBox 20"/>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sp>
          <p:nvSpPr>
            <p:cNvPr id="21" name="TextBox 21"/>
            <p:cNvSpPr txBox="1"/>
            <p:nvPr/>
          </p:nvSpPr>
          <p:spPr>
            <a:xfrm>
              <a:off x="2085411" y="408262"/>
              <a:ext cx="8901509" cy="848997"/>
            </a:xfrm>
            <a:prstGeom prst="rect">
              <a:avLst/>
            </a:prstGeom>
          </p:spPr>
          <p:txBody>
            <a:bodyPr lIns="0" tIns="0" rIns="0" bIns="0" rtlCol="0" anchor="t">
              <a:spAutoFit/>
            </a:bodyPr>
            <a:lstStyle/>
            <a:p>
              <a:pPr algn="l">
                <a:lnSpc>
                  <a:spcPts val="5459"/>
                </a:lnSpc>
              </a:pPr>
              <a:r>
                <a:rPr lang="en-US" sz="3899" i="1">
                  <a:solidFill>
                    <a:srgbClr val="083579"/>
                  </a:solidFill>
                  <a:latin typeface="League Spartan"/>
                  <a:ea typeface="League Spartan"/>
                  <a:cs typeface="League Spartan"/>
                  <a:sym typeface="League Spartan"/>
                </a:rPr>
                <a:t>Curb Cut Effect</a:t>
              </a:r>
            </a:p>
          </p:txBody>
        </p:sp>
      </p:grpSp>
      <p:sp>
        <p:nvSpPr>
          <p:cNvPr id="22" name="Freeform 22"/>
          <p:cNvSpPr/>
          <p:nvPr/>
        </p:nvSpPr>
        <p:spPr>
          <a:xfrm>
            <a:off x="8329650" y="4629196"/>
            <a:ext cx="909600" cy="933358"/>
          </a:xfrm>
          <a:custGeom>
            <a:avLst/>
            <a:gdLst/>
            <a:ahLst/>
            <a:cxnLst/>
            <a:rect l="l" t="t" r="r" b="b"/>
            <a:pathLst>
              <a:path w="909600" h="933358">
                <a:moveTo>
                  <a:pt x="0" y="0"/>
                </a:moveTo>
                <a:lnTo>
                  <a:pt x="909600" y="0"/>
                </a:lnTo>
                <a:lnTo>
                  <a:pt x="909600" y="933358"/>
                </a:lnTo>
                <a:lnTo>
                  <a:pt x="0" y="9333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Freeform 23"/>
          <p:cNvSpPr/>
          <p:nvPr/>
        </p:nvSpPr>
        <p:spPr>
          <a:xfrm>
            <a:off x="8235086" y="6983698"/>
            <a:ext cx="947014" cy="828207"/>
          </a:xfrm>
          <a:custGeom>
            <a:avLst/>
            <a:gdLst/>
            <a:ahLst/>
            <a:cxnLst/>
            <a:rect l="l" t="t" r="r" b="b"/>
            <a:pathLst>
              <a:path w="947014" h="828207">
                <a:moveTo>
                  <a:pt x="0" y="0"/>
                </a:moveTo>
                <a:lnTo>
                  <a:pt x="947014" y="0"/>
                </a:lnTo>
                <a:lnTo>
                  <a:pt x="947014" y="828207"/>
                </a:lnTo>
                <a:lnTo>
                  <a:pt x="0" y="8282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4" name="TextBox 24"/>
          <p:cNvSpPr txBox="1"/>
          <p:nvPr/>
        </p:nvSpPr>
        <p:spPr>
          <a:xfrm>
            <a:off x="657379" y="1654900"/>
            <a:ext cx="6531462" cy="2161750"/>
          </a:xfrm>
          <a:prstGeom prst="rect">
            <a:avLst/>
          </a:prstGeom>
        </p:spPr>
        <p:txBody>
          <a:bodyPr lIns="0" tIns="0" rIns="0" bIns="0" rtlCol="0" anchor="t">
            <a:spAutoFit/>
          </a:bodyPr>
          <a:lstStyle/>
          <a:p>
            <a:pPr marL="0" lvl="0" indent="0" algn="l">
              <a:lnSpc>
                <a:spcPts val="5608"/>
              </a:lnSpc>
              <a:spcBef>
                <a:spcPct val="0"/>
              </a:spcBef>
            </a:pPr>
            <a:r>
              <a:rPr lang="en-US" sz="5608" spc="-443">
                <a:solidFill>
                  <a:srgbClr val="FFFFFF"/>
                </a:solidFill>
                <a:latin typeface="Archivo Black"/>
                <a:ea typeface="Archivo Black"/>
                <a:cs typeface="Archivo Black"/>
                <a:sym typeface="Archivo Black"/>
              </a:rPr>
              <a:t>Supporting Students with Exceptionalities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21273" r="32059"/>
            <a:stretch>
              <a:fillRect/>
            </a:stretch>
          </p:blipFill>
          <p:spPr>
            <a:xfrm>
              <a:off x="0" y="0"/>
              <a:ext cx="9601509" cy="13716000"/>
            </a:xfrm>
            <a:prstGeom prst="rect">
              <a:avLst/>
            </a:prstGeom>
          </p:spPr>
        </p:pic>
      </p:grpSp>
      <p:sp>
        <p:nvSpPr>
          <p:cNvPr id="5" name="TextBox 5"/>
          <p:cNvSpPr txBox="1"/>
          <p:nvPr/>
        </p:nvSpPr>
        <p:spPr>
          <a:xfrm>
            <a:off x="8484118" y="3565536"/>
            <a:ext cx="9065488" cy="898417"/>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What are their specific learning needs &amp; accommodations?</a:t>
            </a:r>
          </a:p>
        </p:txBody>
      </p:sp>
      <p:sp>
        <p:nvSpPr>
          <p:cNvPr id="6" name="TextBox 6"/>
          <p:cNvSpPr txBox="1"/>
          <p:nvPr/>
        </p:nvSpPr>
        <p:spPr>
          <a:xfrm>
            <a:off x="7539681" y="3565536"/>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7" name="TextBox 7"/>
          <p:cNvSpPr txBox="1"/>
          <p:nvPr/>
        </p:nvSpPr>
        <p:spPr>
          <a:xfrm>
            <a:off x="7201132" y="1617991"/>
            <a:ext cx="11086868" cy="1519129"/>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Why it’s especially important to get to know these students</a:t>
            </a:r>
          </a:p>
        </p:txBody>
      </p:sp>
      <p:sp>
        <p:nvSpPr>
          <p:cNvPr id="8" name="TextBox 8"/>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p:cNvGrpSpPr/>
          <p:nvPr/>
        </p:nvGrpSpPr>
        <p:grpSpPr>
          <a:xfrm>
            <a:off x="12230644" y="269513"/>
            <a:ext cx="1027844" cy="1027844"/>
            <a:chOff x="0" y="0"/>
            <a:chExt cx="1370458" cy="1370458"/>
          </a:xfrm>
        </p:grpSpPr>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12" name="TextBox 12"/>
          <p:cNvSpPr txBox="1"/>
          <p:nvPr/>
        </p:nvSpPr>
        <p:spPr>
          <a:xfrm>
            <a:off x="8479767" y="4892369"/>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What are their special interests &amp; strengths?</a:t>
            </a:r>
          </a:p>
        </p:txBody>
      </p:sp>
      <p:sp>
        <p:nvSpPr>
          <p:cNvPr id="13" name="TextBox 13"/>
          <p:cNvSpPr txBox="1"/>
          <p:nvPr/>
        </p:nvSpPr>
        <p:spPr>
          <a:xfrm>
            <a:off x="7539681" y="4892369"/>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4339" r="39079"/>
            <a:stretch>
              <a:fillRect/>
            </a:stretch>
          </p:blipFill>
          <p:spPr>
            <a:xfrm>
              <a:off x="0" y="0"/>
              <a:ext cx="9601509" cy="13716000"/>
            </a:xfrm>
            <a:prstGeom prst="rect">
              <a:avLst/>
            </a:prstGeom>
          </p:spPr>
        </p:pic>
      </p:grpSp>
      <p:sp>
        <p:nvSpPr>
          <p:cNvPr id="5" name="TextBox 5"/>
          <p:cNvSpPr txBox="1"/>
          <p:nvPr/>
        </p:nvSpPr>
        <p:spPr>
          <a:xfrm>
            <a:off x="8484118" y="2918251"/>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Determining deadlines &amp; due dates</a:t>
            </a:r>
          </a:p>
        </p:txBody>
      </p:sp>
      <p:sp>
        <p:nvSpPr>
          <p:cNvPr id="6" name="TextBox 6"/>
          <p:cNvSpPr txBox="1"/>
          <p:nvPr/>
        </p:nvSpPr>
        <p:spPr>
          <a:xfrm>
            <a:off x="7541856" y="2918251"/>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7" name="TextBox 7"/>
          <p:cNvSpPr txBox="1"/>
          <p:nvPr/>
        </p:nvSpPr>
        <p:spPr>
          <a:xfrm>
            <a:off x="7201132" y="161799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Planning With Them In Mind</a:t>
            </a:r>
          </a:p>
        </p:txBody>
      </p:sp>
      <p:sp>
        <p:nvSpPr>
          <p:cNvPr id="8" name="TextBox 8"/>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p:cNvGrpSpPr/>
          <p:nvPr/>
        </p:nvGrpSpPr>
        <p:grpSpPr>
          <a:xfrm>
            <a:off x="12230644" y="269513"/>
            <a:ext cx="1027844" cy="1027844"/>
            <a:chOff x="0" y="0"/>
            <a:chExt cx="1370458" cy="1370458"/>
          </a:xfrm>
        </p:grpSpPr>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12" name="TextBox 12"/>
          <p:cNvSpPr txBox="1"/>
          <p:nvPr/>
        </p:nvSpPr>
        <p:spPr>
          <a:xfrm>
            <a:off x="8484118" y="3877713"/>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Language skills &amp; vocabulary</a:t>
            </a:r>
          </a:p>
        </p:txBody>
      </p:sp>
      <p:sp>
        <p:nvSpPr>
          <p:cNvPr id="13" name="TextBox 13"/>
          <p:cNvSpPr txBox="1"/>
          <p:nvPr/>
        </p:nvSpPr>
        <p:spPr>
          <a:xfrm>
            <a:off x="7541856" y="3877713"/>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14" name="TextBox 14"/>
          <p:cNvSpPr txBox="1"/>
          <p:nvPr/>
        </p:nvSpPr>
        <p:spPr>
          <a:xfrm>
            <a:off x="8484118" y="4837176"/>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Scaffolding &amp; small group instruction</a:t>
            </a:r>
          </a:p>
        </p:txBody>
      </p:sp>
      <p:sp>
        <p:nvSpPr>
          <p:cNvPr id="15" name="TextBox 15"/>
          <p:cNvSpPr txBox="1"/>
          <p:nvPr/>
        </p:nvSpPr>
        <p:spPr>
          <a:xfrm>
            <a:off x="7541856" y="4824925"/>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sp>
        <p:nvSpPr>
          <p:cNvPr id="16" name="TextBox 16"/>
          <p:cNvSpPr txBox="1"/>
          <p:nvPr/>
        </p:nvSpPr>
        <p:spPr>
          <a:xfrm>
            <a:off x="8484118" y="5796639"/>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Assessment</a:t>
            </a:r>
          </a:p>
        </p:txBody>
      </p:sp>
      <p:sp>
        <p:nvSpPr>
          <p:cNvPr id="17" name="TextBox 17"/>
          <p:cNvSpPr txBox="1"/>
          <p:nvPr/>
        </p:nvSpPr>
        <p:spPr>
          <a:xfrm>
            <a:off x="7541856" y="5784388"/>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p:nvPr/>
        </p:nvGrpSpPr>
        <p:grpSpPr>
          <a:xfrm>
            <a:off x="-514350" y="9258300"/>
            <a:ext cx="20015189" cy="3086100"/>
            <a:chOff x="0" y="0"/>
            <a:chExt cx="5271490" cy="812800"/>
          </a:xfrm>
        </p:grpSpPr>
        <p:sp>
          <p:nvSpPr>
            <p:cNvPr id="3" name="Freeform 3"/>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p:cNvSpPr/>
          <p:nvPr/>
        </p:nvSpPr>
        <p:spPr>
          <a:xfrm>
            <a:off x="2095936" y="3282290"/>
            <a:ext cx="1672526" cy="702461"/>
          </a:xfrm>
          <a:custGeom>
            <a:avLst/>
            <a:gdLst/>
            <a:ahLst/>
            <a:cxnLst/>
            <a:rect l="l" t="t" r="r" b="b"/>
            <a:pathLst>
              <a:path w="1672526" h="702461">
                <a:moveTo>
                  <a:pt x="0" y="0"/>
                </a:moveTo>
                <a:lnTo>
                  <a:pt x="1672526" y="0"/>
                </a:lnTo>
                <a:lnTo>
                  <a:pt x="1672526" y="702461"/>
                </a:lnTo>
                <a:lnTo>
                  <a:pt x="0" y="7024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8307737" y="3282290"/>
            <a:ext cx="1672526" cy="702461"/>
          </a:xfrm>
          <a:custGeom>
            <a:avLst/>
            <a:gdLst/>
            <a:ahLst/>
            <a:cxnLst/>
            <a:rect l="l" t="t" r="r" b="b"/>
            <a:pathLst>
              <a:path w="1672526" h="702461">
                <a:moveTo>
                  <a:pt x="0" y="0"/>
                </a:moveTo>
                <a:lnTo>
                  <a:pt x="1672526" y="0"/>
                </a:lnTo>
                <a:lnTo>
                  <a:pt x="1672526" y="702461"/>
                </a:lnTo>
                <a:lnTo>
                  <a:pt x="0" y="7024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4"/>
            <a:stretch>
              <a:fillRect l="-16999" r="-16999"/>
            </a:stretch>
          </a:blipFill>
        </p:spPr>
        <p:txBody>
          <a:bodyPr/>
          <a:lstStyle/>
          <a:p>
            <a:endParaRPr lang="en-US"/>
          </a:p>
        </p:txBody>
      </p:sp>
      <p:sp>
        <p:nvSpPr>
          <p:cNvPr id="9" name="Freeform 9"/>
          <p:cNvSpPr/>
          <p:nvPr/>
        </p:nvSpPr>
        <p:spPr>
          <a:xfrm>
            <a:off x="14519538" y="3282290"/>
            <a:ext cx="1672526" cy="702461"/>
          </a:xfrm>
          <a:custGeom>
            <a:avLst/>
            <a:gdLst/>
            <a:ahLst/>
            <a:cxnLst/>
            <a:rect l="l" t="t" r="r" b="b"/>
            <a:pathLst>
              <a:path w="1672526" h="702461">
                <a:moveTo>
                  <a:pt x="0" y="0"/>
                </a:moveTo>
                <a:lnTo>
                  <a:pt x="1672526" y="0"/>
                </a:lnTo>
                <a:lnTo>
                  <a:pt x="1672526" y="702461"/>
                </a:lnTo>
                <a:lnTo>
                  <a:pt x="0" y="7024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028700" y="1033689"/>
            <a:ext cx="8105678" cy="1519129"/>
          </a:xfrm>
          <a:prstGeom prst="rect">
            <a:avLst/>
          </a:prstGeom>
        </p:spPr>
        <p:txBody>
          <a:bodyPr lIns="0" tIns="0" rIns="0" bIns="0" rtlCol="0" anchor="t">
            <a:spAutoFit/>
          </a:bodyPr>
          <a:lstStyle/>
          <a:p>
            <a:pPr marL="0" lvl="0" indent="0" algn="l">
              <a:lnSpc>
                <a:spcPts val="5808"/>
              </a:lnSpc>
              <a:spcBef>
                <a:spcPct val="0"/>
              </a:spcBef>
            </a:pPr>
            <a:r>
              <a:rPr lang="en-US" sz="5808" spc="-458">
                <a:solidFill>
                  <a:srgbClr val="010101"/>
                </a:solidFill>
                <a:latin typeface="Archivo Black"/>
                <a:ea typeface="Archivo Black"/>
                <a:cs typeface="Archivo Black"/>
                <a:sym typeface="Archivo Black"/>
              </a:rPr>
              <a:t>Supporting Students’ Language Skills</a:t>
            </a:r>
          </a:p>
        </p:txBody>
      </p:sp>
      <p:sp>
        <p:nvSpPr>
          <p:cNvPr id="11" name="TextBox 11"/>
          <p:cNvSpPr txBox="1"/>
          <p:nvPr/>
        </p:nvSpPr>
        <p:spPr>
          <a:xfrm>
            <a:off x="1028700" y="4227607"/>
            <a:ext cx="3806998" cy="971550"/>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Simplify the Focus Question</a:t>
            </a:r>
          </a:p>
        </p:txBody>
      </p:sp>
      <p:sp>
        <p:nvSpPr>
          <p:cNvPr id="12" name="TextBox 12"/>
          <p:cNvSpPr txBox="1"/>
          <p:nvPr/>
        </p:nvSpPr>
        <p:spPr>
          <a:xfrm>
            <a:off x="7230880" y="4227607"/>
            <a:ext cx="3806998" cy="971550"/>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Teaching Master Vocabulary</a:t>
            </a:r>
          </a:p>
        </p:txBody>
      </p:sp>
      <p:sp>
        <p:nvSpPr>
          <p:cNvPr id="13" name="TextBox 13"/>
          <p:cNvSpPr txBox="1"/>
          <p:nvPr/>
        </p:nvSpPr>
        <p:spPr>
          <a:xfrm>
            <a:off x="424020" y="5389657"/>
            <a:ext cx="5016359" cy="2223135"/>
          </a:xfrm>
          <a:prstGeom prst="rect">
            <a:avLst/>
          </a:prstGeom>
        </p:spPr>
        <p:txBody>
          <a:bodyPr lIns="0" tIns="0" rIns="0" bIns="0" rtlCol="0" anchor="t">
            <a:spAutoFit/>
          </a:bodyPr>
          <a:lstStyle/>
          <a:p>
            <a:pPr algn="ctr">
              <a:lnSpc>
                <a:spcPts val="2939"/>
              </a:lnSpc>
            </a:pPr>
            <a:r>
              <a:rPr lang="en-US" sz="2099">
                <a:solidFill>
                  <a:srgbClr val="000000"/>
                </a:solidFill>
                <a:latin typeface="Garet"/>
                <a:ea typeface="Garet"/>
                <a:cs typeface="Garet"/>
                <a:sym typeface="Garet"/>
              </a:rPr>
              <a:t>How might language in the focus question be challenging?</a:t>
            </a:r>
          </a:p>
          <a:p>
            <a:pPr algn="ctr">
              <a:lnSpc>
                <a:spcPts val="2939"/>
              </a:lnSpc>
            </a:pPr>
            <a:endParaRPr lang="en-US" sz="2099">
              <a:solidFill>
                <a:srgbClr val="000000"/>
              </a:solidFill>
              <a:latin typeface="Garet"/>
              <a:ea typeface="Garet"/>
              <a:cs typeface="Garet"/>
              <a:sym typeface="Garet"/>
            </a:endParaRPr>
          </a:p>
          <a:p>
            <a:pPr marL="0" lvl="0" indent="0" algn="ctr">
              <a:lnSpc>
                <a:spcPts val="2939"/>
              </a:lnSpc>
              <a:spcBef>
                <a:spcPct val="0"/>
              </a:spcBef>
            </a:pPr>
            <a:r>
              <a:rPr lang="en-US" sz="2099">
                <a:solidFill>
                  <a:srgbClr val="000000"/>
                </a:solidFill>
                <a:latin typeface="Garet"/>
                <a:ea typeface="Garet"/>
                <a:cs typeface="Garet"/>
                <a:sym typeface="Garet"/>
              </a:rPr>
              <a:t>How can you reword the focus question to keep the idea the same but make it easier to understand?</a:t>
            </a:r>
          </a:p>
        </p:txBody>
      </p:sp>
      <p:sp>
        <p:nvSpPr>
          <p:cNvPr id="14" name="TextBox 14"/>
          <p:cNvSpPr txBox="1"/>
          <p:nvPr/>
        </p:nvSpPr>
        <p:spPr>
          <a:xfrm>
            <a:off x="6626199" y="5389657"/>
            <a:ext cx="5016359" cy="2223135"/>
          </a:xfrm>
          <a:prstGeom prst="rect">
            <a:avLst/>
          </a:prstGeom>
        </p:spPr>
        <p:txBody>
          <a:bodyPr lIns="0" tIns="0" rIns="0" bIns="0" rtlCol="0" anchor="t">
            <a:spAutoFit/>
          </a:bodyPr>
          <a:lstStyle/>
          <a:p>
            <a:pPr algn="ctr">
              <a:lnSpc>
                <a:spcPts val="2939"/>
              </a:lnSpc>
            </a:pPr>
            <a:r>
              <a:rPr lang="en-US" sz="2099">
                <a:solidFill>
                  <a:srgbClr val="000000"/>
                </a:solidFill>
                <a:latin typeface="Garet"/>
                <a:ea typeface="Garet"/>
                <a:cs typeface="Garet"/>
                <a:sym typeface="Garet"/>
              </a:rPr>
              <a:t>What language do students need to know MOST to do the work?</a:t>
            </a:r>
          </a:p>
          <a:p>
            <a:pPr algn="ctr">
              <a:lnSpc>
                <a:spcPts val="2939"/>
              </a:lnSpc>
            </a:pPr>
            <a:endParaRPr lang="en-US" sz="2099">
              <a:solidFill>
                <a:srgbClr val="000000"/>
              </a:solidFill>
              <a:latin typeface="Garet"/>
              <a:ea typeface="Garet"/>
              <a:cs typeface="Garet"/>
              <a:sym typeface="Garet"/>
            </a:endParaRPr>
          </a:p>
          <a:p>
            <a:pPr marL="0" lvl="0" indent="0" algn="ctr">
              <a:lnSpc>
                <a:spcPts val="2939"/>
              </a:lnSpc>
              <a:spcBef>
                <a:spcPct val="0"/>
              </a:spcBef>
            </a:pPr>
            <a:r>
              <a:rPr lang="en-US" sz="2099">
                <a:solidFill>
                  <a:srgbClr val="000000"/>
                </a:solidFill>
                <a:latin typeface="Garet"/>
                <a:ea typeface="Garet"/>
                <a:cs typeface="Garet"/>
                <a:sym typeface="Garet"/>
              </a:rPr>
              <a:t>Key language uses: In what ways are you asking students to EXPLAIN and ARGUE in the assignment?</a:t>
            </a:r>
          </a:p>
        </p:txBody>
      </p:sp>
      <p:sp>
        <p:nvSpPr>
          <p:cNvPr id="15" name="TextBox 15"/>
          <p:cNvSpPr txBox="1"/>
          <p:nvPr/>
        </p:nvSpPr>
        <p:spPr>
          <a:xfrm>
            <a:off x="13452302" y="4227607"/>
            <a:ext cx="3806998" cy="971550"/>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Vocabulary Mapping</a:t>
            </a:r>
          </a:p>
        </p:txBody>
      </p:sp>
      <p:sp>
        <p:nvSpPr>
          <p:cNvPr id="16" name="TextBox 16"/>
          <p:cNvSpPr txBox="1"/>
          <p:nvPr/>
        </p:nvSpPr>
        <p:spPr>
          <a:xfrm>
            <a:off x="12847622" y="5389657"/>
            <a:ext cx="5016359" cy="1851660"/>
          </a:xfrm>
          <a:prstGeom prst="rect">
            <a:avLst/>
          </a:prstGeom>
        </p:spPr>
        <p:txBody>
          <a:bodyPr lIns="0" tIns="0" rIns="0" bIns="0" rtlCol="0" anchor="t">
            <a:spAutoFit/>
          </a:bodyPr>
          <a:lstStyle/>
          <a:p>
            <a:pPr algn="ctr">
              <a:lnSpc>
                <a:spcPts val="2939"/>
              </a:lnSpc>
            </a:pPr>
            <a:r>
              <a:rPr lang="en-US" sz="2099">
                <a:solidFill>
                  <a:srgbClr val="000000"/>
                </a:solidFill>
                <a:latin typeface="Garet"/>
                <a:ea typeface="Garet"/>
                <a:cs typeface="Garet"/>
                <a:sym typeface="Garet"/>
              </a:rPr>
              <a:t>Provide context both within and outside of social studies</a:t>
            </a:r>
          </a:p>
          <a:p>
            <a:pPr algn="ctr">
              <a:lnSpc>
                <a:spcPts val="2939"/>
              </a:lnSpc>
            </a:pPr>
            <a:endParaRPr lang="en-US" sz="2099">
              <a:solidFill>
                <a:srgbClr val="000000"/>
              </a:solidFill>
              <a:latin typeface="Garet"/>
              <a:ea typeface="Garet"/>
              <a:cs typeface="Garet"/>
              <a:sym typeface="Garet"/>
            </a:endParaRPr>
          </a:p>
          <a:p>
            <a:pPr marL="0" lvl="0" indent="0" algn="ctr">
              <a:lnSpc>
                <a:spcPts val="2939"/>
              </a:lnSpc>
              <a:spcBef>
                <a:spcPct val="0"/>
              </a:spcBef>
            </a:pPr>
            <a:r>
              <a:rPr lang="en-US" sz="2099">
                <a:solidFill>
                  <a:srgbClr val="000000"/>
                </a:solidFill>
                <a:latin typeface="Garet"/>
                <a:ea typeface="Garet"/>
                <a:cs typeface="Garet"/>
                <a:sym typeface="Garet"/>
              </a:rPr>
              <a:t>Include cognates (when possible) and imagery</a:t>
            </a:r>
          </a:p>
        </p:txBody>
      </p:sp>
      <p:grpSp>
        <p:nvGrpSpPr>
          <p:cNvPr id="17" name="Group 17"/>
          <p:cNvGrpSpPr/>
          <p:nvPr/>
        </p:nvGrpSpPr>
        <p:grpSpPr>
          <a:xfrm>
            <a:off x="14603882" y="626872"/>
            <a:ext cx="2655418" cy="2655418"/>
            <a:chOff x="0" y="0"/>
            <a:chExt cx="3540558" cy="3540558"/>
          </a:xfrm>
        </p:grpSpPr>
        <p:sp>
          <p:nvSpPr>
            <p:cNvPr id="18" name="Freeform 18"/>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Freeform 19"/>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20" name="TextBox 20"/>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p:nvPr/>
        </p:nvGrpSpPr>
        <p:grpSpPr>
          <a:xfrm>
            <a:off x="-514350" y="9258300"/>
            <a:ext cx="20015189" cy="3086100"/>
            <a:chOff x="0" y="0"/>
            <a:chExt cx="5271490" cy="812800"/>
          </a:xfrm>
        </p:grpSpPr>
        <p:sp>
          <p:nvSpPr>
            <p:cNvPr id="3" name="Freeform 3"/>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p:cNvSpPr/>
          <p:nvPr/>
        </p:nvSpPr>
        <p:spPr>
          <a:xfrm>
            <a:off x="2095936" y="3282290"/>
            <a:ext cx="1672526" cy="702461"/>
          </a:xfrm>
          <a:custGeom>
            <a:avLst/>
            <a:gdLst/>
            <a:ahLst/>
            <a:cxnLst/>
            <a:rect l="l" t="t" r="r" b="b"/>
            <a:pathLst>
              <a:path w="1672526" h="702461">
                <a:moveTo>
                  <a:pt x="0" y="0"/>
                </a:moveTo>
                <a:lnTo>
                  <a:pt x="1672526" y="0"/>
                </a:lnTo>
                <a:lnTo>
                  <a:pt x="1672526" y="702461"/>
                </a:lnTo>
                <a:lnTo>
                  <a:pt x="0" y="7024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8307737" y="3282290"/>
            <a:ext cx="1672526" cy="702461"/>
          </a:xfrm>
          <a:custGeom>
            <a:avLst/>
            <a:gdLst/>
            <a:ahLst/>
            <a:cxnLst/>
            <a:rect l="l" t="t" r="r" b="b"/>
            <a:pathLst>
              <a:path w="1672526" h="702461">
                <a:moveTo>
                  <a:pt x="0" y="0"/>
                </a:moveTo>
                <a:lnTo>
                  <a:pt x="1672526" y="0"/>
                </a:lnTo>
                <a:lnTo>
                  <a:pt x="1672526" y="702461"/>
                </a:lnTo>
                <a:lnTo>
                  <a:pt x="0" y="7024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4"/>
            <a:stretch>
              <a:fillRect l="-16999" r="-16999"/>
            </a:stretch>
          </a:blipFill>
        </p:spPr>
        <p:txBody>
          <a:bodyPr/>
          <a:lstStyle/>
          <a:p>
            <a:endParaRPr lang="en-US"/>
          </a:p>
        </p:txBody>
      </p:sp>
      <p:sp>
        <p:nvSpPr>
          <p:cNvPr id="9" name="Freeform 9"/>
          <p:cNvSpPr/>
          <p:nvPr/>
        </p:nvSpPr>
        <p:spPr>
          <a:xfrm>
            <a:off x="14519538" y="3282290"/>
            <a:ext cx="1672526" cy="702461"/>
          </a:xfrm>
          <a:custGeom>
            <a:avLst/>
            <a:gdLst/>
            <a:ahLst/>
            <a:cxnLst/>
            <a:rect l="l" t="t" r="r" b="b"/>
            <a:pathLst>
              <a:path w="1672526" h="702461">
                <a:moveTo>
                  <a:pt x="0" y="0"/>
                </a:moveTo>
                <a:lnTo>
                  <a:pt x="1672526" y="0"/>
                </a:lnTo>
                <a:lnTo>
                  <a:pt x="1672526" y="702461"/>
                </a:lnTo>
                <a:lnTo>
                  <a:pt x="0" y="7024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028700" y="1033689"/>
            <a:ext cx="8105678" cy="1519129"/>
          </a:xfrm>
          <a:prstGeom prst="rect">
            <a:avLst/>
          </a:prstGeom>
        </p:spPr>
        <p:txBody>
          <a:bodyPr lIns="0" tIns="0" rIns="0" bIns="0" rtlCol="0" anchor="t">
            <a:spAutoFit/>
          </a:bodyPr>
          <a:lstStyle/>
          <a:p>
            <a:pPr marL="0" lvl="0" indent="0" algn="l">
              <a:lnSpc>
                <a:spcPts val="5808"/>
              </a:lnSpc>
              <a:spcBef>
                <a:spcPct val="0"/>
              </a:spcBef>
            </a:pPr>
            <a:r>
              <a:rPr lang="en-US" sz="5808" spc="-458">
                <a:solidFill>
                  <a:srgbClr val="010101"/>
                </a:solidFill>
                <a:latin typeface="Archivo Black"/>
                <a:ea typeface="Archivo Black"/>
                <a:cs typeface="Archivo Black"/>
                <a:sym typeface="Archivo Black"/>
              </a:rPr>
              <a:t>Different Ways of Scaffolding</a:t>
            </a:r>
          </a:p>
        </p:txBody>
      </p:sp>
      <p:sp>
        <p:nvSpPr>
          <p:cNvPr id="11" name="TextBox 11"/>
          <p:cNvSpPr txBox="1"/>
          <p:nvPr/>
        </p:nvSpPr>
        <p:spPr>
          <a:xfrm>
            <a:off x="1028700" y="4227607"/>
            <a:ext cx="3806998" cy="971550"/>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Hearing Preparation</a:t>
            </a:r>
          </a:p>
        </p:txBody>
      </p:sp>
      <p:sp>
        <p:nvSpPr>
          <p:cNvPr id="12" name="TextBox 12"/>
          <p:cNvSpPr txBox="1"/>
          <p:nvPr/>
        </p:nvSpPr>
        <p:spPr>
          <a:xfrm>
            <a:off x="7230880" y="4227607"/>
            <a:ext cx="3806998" cy="971550"/>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Supporting Writing</a:t>
            </a:r>
          </a:p>
        </p:txBody>
      </p:sp>
      <p:sp>
        <p:nvSpPr>
          <p:cNvPr id="13" name="TextBox 13"/>
          <p:cNvSpPr txBox="1"/>
          <p:nvPr/>
        </p:nvSpPr>
        <p:spPr>
          <a:xfrm>
            <a:off x="424020" y="5389657"/>
            <a:ext cx="5016359" cy="3337560"/>
          </a:xfrm>
          <a:prstGeom prst="rect">
            <a:avLst/>
          </a:prstGeom>
        </p:spPr>
        <p:txBody>
          <a:bodyPr lIns="0" tIns="0" rIns="0" bIns="0" rtlCol="0" anchor="t">
            <a:spAutoFit/>
          </a:bodyPr>
          <a:lstStyle/>
          <a:p>
            <a:pPr algn="ctr">
              <a:lnSpc>
                <a:spcPts val="2939"/>
              </a:lnSpc>
            </a:pPr>
            <a:r>
              <a:rPr lang="en-US" sz="2099">
                <a:solidFill>
                  <a:srgbClr val="000000"/>
                </a:solidFill>
                <a:latin typeface="Garet"/>
                <a:ea typeface="Garet"/>
                <a:cs typeface="Garet"/>
                <a:sym typeface="Garet"/>
              </a:rPr>
              <a:t>Integrating low-risk and high-risk versions</a:t>
            </a:r>
          </a:p>
          <a:p>
            <a:pPr algn="ctr">
              <a:lnSpc>
                <a:spcPts val="2939"/>
              </a:lnSpc>
            </a:pPr>
            <a:endParaRPr lang="en-US" sz="2099">
              <a:solidFill>
                <a:srgbClr val="000000"/>
              </a:solidFill>
              <a:latin typeface="Garet"/>
              <a:ea typeface="Garet"/>
              <a:cs typeface="Garet"/>
              <a:sym typeface="Garet"/>
            </a:endParaRPr>
          </a:p>
          <a:p>
            <a:pPr algn="ctr">
              <a:lnSpc>
                <a:spcPts val="2939"/>
              </a:lnSpc>
            </a:pPr>
            <a:r>
              <a:rPr lang="en-US" sz="2099">
                <a:solidFill>
                  <a:srgbClr val="000000"/>
                </a:solidFill>
                <a:latin typeface="Garet"/>
                <a:ea typeface="Garet"/>
                <a:cs typeface="Garet"/>
                <a:sym typeface="Garet"/>
              </a:rPr>
              <a:t>Giving them opportunities to be involved at the level they can participate</a:t>
            </a:r>
          </a:p>
          <a:p>
            <a:pPr algn="ctr">
              <a:lnSpc>
                <a:spcPts val="2939"/>
              </a:lnSpc>
            </a:pPr>
            <a:endParaRPr lang="en-US" sz="2099">
              <a:solidFill>
                <a:srgbClr val="000000"/>
              </a:solidFill>
              <a:latin typeface="Garet"/>
              <a:ea typeface="Garet"/>
              <a:cs typeface="Garet"/>
              <a:sym typeface="Garet"/>
            </a:endParaRPr>
          </a:p>
          <a:p>
            <a:pPr marL="0" lvl="0" indent="0" algn="ctr">
              <a:lnSpc>
                <a:spcPts val="2939"/>
              </a:lnSpc>
              <a:spcBef>
                <a:spcPct val="0"/>
              </a:spcBef>
            </a:pPr>
            <a:r>
              <a:rPr lang="en-US" sz="2099">
                <a:solidFill>
                  <a:srgbClr val="000000"/>
                </a:solidFill>
                <a:latin typeface="Garet"/>
                <a:ea typeface="Garet"/>
                <a:cs typeface="Garet"/>
                <a:sym typeface="Garet"/>
              </a:rPr>
              <a:t>Splitting up roles for follow-up questions</a:t>
            </a:r>
          </a:p>
        </p:txBody>
      </p:sp>
      <p:sp>
        <p:nvSpPr>
          <p:cNvPr id="14" name="TextBox 14"/>
          <p:cNvSpPr txBox="1"/>
          <p:nvPr/>
        </p:nvSpPr>
        <p:spPr>
          <a:xfrm>
            <a:off x="6626199" y="5389657"/>
            <a:ext cx="5016359" cy="3337560"/>
          </a:xfrm>
          <a:prstGeom prst="rect">
            <a:avLst/>
          </a:prstGeom>
        </p:spPr>
        <p:txBody>
          <a:bodyPr lIns="0" tIns="0" rIns="0" bIns="0" rtlCol="0" anchor="t">
            <a:spAutoFit/>
          </a:bodyPr>
          <a:lstStyle/>
          <a:p>
            <a:pPr algn="ctr">
              <a:lnSpc>
                <a:spcPts val="2939"/>
              </a:lnSpc>
            </a:pPr>
            <a:r>
              <a:rPr lang="en-US" sz="2099">
                <a:solidFill>
                  <a:srgbClr val="000000"/>
                </a:solidFill>
                <a:latin typeface="Garet"/>
                <a:ea typeface="Garet"/>
                <a:cs typeface="Garet"/>
                <a:sym typeface="Garet"/>
              </a:rPr>
              <a:t>More teaching of explicit steps than you think they’ll need the first time</a:t>
            </a:r>
          </a:p>
          <a:p>
            <a:pPr algn="ctr">
              <a:lnSpc>
                <a:spcPts val="2939"/>
              </a:lnSpc>
            </a:pPr>
            <a:endParaRPr lang="en-US" sz="2099">
              <a:solidFill>
                <a:srgbClr val="000000"/>
              </a:solidFill>
              <a:latin typeface="Garet"/>
              <a:ea typeface="Garet"/>
              <a:cs typeface="Garet"/>
              <a:sym typeface="Garet"/>
            </a:endParaRPr>
          </a:p>
          <a:p>
            <a:pPr algn="ctr">
              <a:lnSpc>
                <a:spcPts val="2939"/>
              </a:lnSpc>
            </a:pPr>
            <a:r>
              <a:rPr lang="en-US" sz="2099">
                <a:solidFill>
                  <a:srgbClr val="000000"/>
                </a:solidFill>
                <a:latin typeface="Garet"/>
                <a:ea typeface="Garet"/>
                <a:cs typeface="Garet"/>
                <a:sym typeface="Garet"/>
              </a:rPr>
              <a:t>Providing sentence stems &amp; sentence starters</a:t>
            </a:r>
          </a:p>
          <a:p>
            <a:pPr algn="ctr">
              <a:lnSpc>
                <a:spcPts val="2939"/>
              </a:lnSpc>
            </a:pPr>
            <a:endParaRPr lang="en-US" sz="2099">
              <a:solidFill>
                <a:srgbClr val="000000"/>
              </a:solidFill>
              <a:latin typeface="Garet"/>
              <a:ea typeface="Garet"/>
              <a:cs typeface="Garet"/>
              <a:sym typeface="Garet"/>
            </a:endParaRPr>
          </a:p>
          <a:p>
            <a:pPr algn="ctr">
              <a:lnSpc>
                <a:spcPts val="2939"/>
              </a:lnSpc>
            </a:pPr>
            <a:r>
              <a:rPr lang="en-US" sz="2099">
                <a:solidFill>
                  <a:srgbClr val="000000"/>
                </a:solidFill>
                <a:latin typeface="Garet"/>
                <a:ea typeface="Garet"/>
                <a:cs typeface="Garet"/>
                <a:sym typeface="Garet"/>
              </a:rPr>
              <a:t>Model paragraphs</a:t>
            </a:r>
          </a:p>
          <a:p>
            <a:pPr algn="ctr">
              <a:lnSpc>
                <a:spcPts val="2939"/>
              </a:lnSpc>
            </a:pPr>
            <a:endParaRPr lang="en-US" sz="2099">
              <a:solidFill>
                <a:srgbClr val="000000"/>
              </a:solidFill>
              <a:latin typeface="Garet"/>
              <a:ea typeface="Garet"/>
              <a:cs typeface="Garet"/>
              <a:sym typeface="Garet"/>
            </a:endParaRPr>
          </a:p>
          <a:p>
            <a:pPr marL="0" lvl="0" indent="0" algn="ctr">
              <a:lnSpc>
                <a:spcPts val="2939"/>
              </a:lnSpc>
              <a:spcBef>
                <a:spcPct val="0"/>
              </a:spcBef>
            </a:pPr>
            <a:r>
              <a:rPr lang="en-US" sz="2099">
                <a:solidFill>
                  <a:srgbClr val="000000"/>
                </a:solidFill>
                <a:latin typeface="Garet"/>
                <a:ea typeface="Garet"/>
                <a:cs typeface="Garet"/>
                <a:sym typeface="Garet"/>
              </a:rPr>
              <a:t>Sample Outlines/Fill-in-the-blanks</a:t>
            </a:r>
          </a:p>
        </p:txBody>
      </p:sp>
      <p:sp>
        <p:nvSpPr>
          <p:cNvPr id="15" name="TextBox 15"/>
          <p:cNvSpPr txBox="1"/>
          <p:nvPr/>
        </p:nvSpPr>
        <p:spPr>
          <a:xfrm>
            <a:off x="13452302" y="4227607"/>
            <a:ext cx="3806998" cy="971550"/>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Modifying Sources</a:t>
            </a:r>
          </a:p>
        </p:txBody>
      </p:sp>
      <p:sp>
        <p:nvSpPr>
          <p:cNvPr id="16" name="TextBox 16"/>
          <p:cNvSpPr txBox="1"/>
          <p:nvPr/>
        </p:nvSpPr>
        <p:spPr>
          <a:xfrm>
            <a:off x="12847622" y="5389657"/>
            <a:ext cx="5016359" cy="3337560"/>
          </a:xfrm>
          <a:prstGeom prst="rect">
            <a:avLst/>
          </a:prstGeom>
        </p:spPr>
        <p:txBody>
          <a:bodyPr lIns="0" tIns="0" rIns="0" bIns="0" rtlCol="0" anchor="t">
            <a:spAutoFit/>
          </a:bodyPr>
          <a:lstStyle/>
          <a:p>
            <a:pPr algn="ctr">
              <a:lnSpc>
                <a:spcPts val="2939"/>
              </a:lnSpc>
            </a:pPr>
            <a:r>
              <a:rPr lang="en-US" sz="2099">
                <a:solidFill>
                  <a:srgbClr val="000000"/>
                </a:solidFill>
                <a:latin typeface="Garet"/>
                <a:ea typeface="Garet"/>
                <a:cs typeface="Garet"/>
                <a:sym typeface="Garet"/>
              </a:rPr>
              <a:t>Shorten individual documents instead of giving them fewer</a:t>
            </a:r>
          </a:p>
          <a:p>
            <a:pPr algn="ctr">
              <a:lnSpc>
                <a:spcPts val="2939"/>
              </a:lnSpc>
            </a:pPr>
            <a:endParaRPr lang="en-US" sz="2099">
              <a:solidFill>
                <a:srgbClr val="000000"/>
              </a:solidFill>
              <a:latin typeface="Garet"/>
              <a:ea typeface="Garet"/>
              <a:cs typeface="Garet"/>
              <a:sym typeface="Garet"/>
            </a:endParaRPr>
          </a:p>
          <a:p>
            <a:pPr algn="ctr">
              <a:lnSpc>
                <a:spcPts val="2939"/>
              </a:lnSpc>
            </a:pPr>
            <a:r>
              <a:rPr lang="en-US" sz="2099">
                <a:solidFill>
                  <a:srgbClr val="000000"/>
                </a:solidFill>
                <a:latin typeface="Garet"/>
                <a:ea typeface="Garet"/>
                <a:cs typeface="Garet"/>
                <a:sym typeface="Garet"/>
              </a:rPr>
              <a:t>Scaffolded versions may need to be LONGER</a:t>
            </a:r>
          </a:p>
          <a:p>
            <a:pPr algn="ctr">
              <a:lnSpc>
                <a:spcPts val="2939"/>
              </a:lnSpc>
            </a:pPr>
            <a:endParaRPr lang="en-US" sz="2099">
              <a:solidFill>
                <a:srgbClr val="000000"/>
              </a:solidFill>
              <a:latin typeface="Garet"/>
              <a:ea typeface="Garet"/>
              <a:cs typeface="Garet"/>
              <a:sym typeface="Garet"/>
            </a:endParaRPr>
          </a:p>
          <a:p>
            <a:pPr algn="ctr">
              <a:lnSpc>
                <a:spcPts val="2939"/>
              </a:lnSpc>
            </a:pPr>
            <a:r>
              <a:rPr lang="en-US" sz="2099">
                <a:solidFill>
                  <a:srgbClr val="000000"/>
                </a:solidFill>
                <a:latin typeface="Garet"/>
                <a:ea typeface="Garet"/>
                <a:cs typeface="Garet"/>
                <a:sym typeface="Garet"/>
              </a:rPr>
              <a:t>Modify document vocabulary</a:t>
            </a:r>
          </a:p>
          <a:p>
            <a:pPr algn="ctr">
              <a:lnSpc>
                <a:spcPts val="2939"/>
              </a:lnSpc>
            </a:pPr>
            <a:endParaRPr lang="en-US" sz="2099">
              <a:solidFill>
                <a:srgbClr val="000000"/>
              </a:solidFill>
              <a:latin typeface="Garet"/>
              <a:ea typeface="Garet"/>
              <a:cs typeface="Garet"/>
              <a:sym typeface="Garet"/>
            </a:endParaRPr>
          </a:p>
          <a:p>
            <a:pPr marL="0" lvl="0" indent="0" algn="ctr">
              <a:lnSpc>
                <a:spcPts val="2939"/>
              </a:lnSpc>
              <a:spcBef>
                <a:spcPct val="0"/>
              </a:spcBef>
            </a:pPr>
            <a:r>
              <a:rPr lang="en-US" sz="2099">
                <a:solidFill>
                  <a:srgbClr val="000000"/>
                </a:solidFill>
                <a:latin typeface="Garet"/>
                <a:ea typeface="Garet"/>
                <a:cs typeface="Garet"/>
                <a:sym typeface="Garet"/>
              </a:rPr>
              <a:t>Give them excerpted evidence</a:t>
            </a:r>
          </a:p>
        </p:txBody>
      </p:sp>
      <p:grpSp>
        <p:nvGrpSpPr>
          <p:cNvPr id="17" name="Group 17"/>
          <p:cNvGrpSpPr/>
          <p:nvPr/>
        </p:nvGrpSpPr>
        <p:grpSpPr>
          <a:xfrm>
            <a:off x="14603882" y="626872"/>
            <a:ext cx="2655418" cy="2655418"/>
            <a:chOff x="0" y="0"/>
            <a:chExt cx="3540558" cy="3540558"/>
          </a:xfrm>
        </p:grpSpPr>
        <p:sp>
          <p:nvSpPr>
            <p:cNvPr id="18" name="Freeform 18"/>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Freeform 19"/>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20" name="TextBox 20"/>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p:nvPr/>
        </p:nvGrpSpPr>
        <p:grpSpPr>
          <a:xfrm>
            <a:off x="-514350" y="9258300"/>
            <a:ext cx="20015189" cy="3086100"/>
            <a:chOff x="0" y="0"/>
            <a:chExt cx="5271490" cy="812800"/>
          </a:xfrm>
        </p:grpSpPr>
        <p:sp>
          <p:nvSpPr>
            <p:cNvPr id="3" name="Freeform 3"/>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sp>
        <p:nvSpPr>
          <p:cNvPr id="7" name="Freeform 7"/>
          <p:cNvSpPr/>
          <p:nvPr/>
        </p:nvSpPr>
        <p:spPr>
          <a:xfrm>
            <a:off x="378384" y="880755"/>
            <a:ext cx="9179086" cy="7482351"/>
          </a:xfrm>
          <a:custGeom>
            <a:avLst/>
            <a:gdLst/>
            <a:ahLst/>
            <a:cxnLst/>
            <a:rect l="l" t="t" r="r" b="b"/>
            <a:pathLst>
              <a:path w="9179086" h="7482351">
                <a:moveTo>
                  <a:pt x="0" y="0"/>
                </a:moveTo>
                <a:lnTo>
                  <a:pt x="9179087" y="0"/>
                </a:lnTo>
                <a:lnTo>
                  <a:pt x="9179087" y="7482351"/>
                </a:lnTo>
                <a:lnTo>
                  <a:pt x="0" y="7482351"/>
                </a:lnTo>
                <a:lnTo>
                  <a:pt x="0" y="0"/>
                </a:lnTo>
                <a:close/>
              </a:path>
            </a:pathLst>
          </a:custGeom>
          <a:blipFill>
            <a:blip r:embed="rId4">
              <a:extLst>
                <a:ext uri="{28A0092B-C50C-407E-A947-70E740481C1C}">
                  <a14:useLocalDpi xmlns:a14="http://schemas.microsoft.com/office/drawing/2010/main" val="0"/>
                </a:ext>
              </a:extLst>
            </a:blip>
            <a:stretch>
              <a:fillRect/>
            </a:stretch>
          </a:blipFill>
          <a:ln w="9525" cap="sq">
            <a:solidFill>
              <a:srgbClr val="000000"/>
            </a:solidFill>
            <a:prstDash val="solid"/>
            <a:miter/>
          </a:ln>
        </p:spPr>
        <p:txBody>
          <a:bodyPr/>
          <a:lstStyle/>
          <a:p>
            <a:endParaRPr lang="en-US"/>
          </a:p>
        </p:txBody>
      </p:sp>
      <p:grpSp>
        <p:nvGrpSpPr>
          <p:cNvPr id="8" name="Group 8"/>
          <p:cNvGrpSpPr/>
          <p:nvPr/>
        </p:nvGrpSpPr>
        <p:grpSpPr>
          <a:xfrm>
            <a:off x="16686004" y="7451468"/>
            <a:ext cx="1601996" cy="1601996"/>
            <a:chOff x="0" y="0"/>
            <a:chExt cx="2135995" cy="2135995"/>
          </a:xfrm>
        </p:grpSpPr>
        <p:sp>
          <p:nvSpPr>
            <p:cNvPr id="9" name="Freeform 9"/>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1" name="TextBox 11"/>
          <p:cNvSpPr txBox="1"/>
          <p:nvPr/>
        </p:nvSpPr>
        <p:spPr>
          <a:xfrm>
            <a:off x="10097373" y="976005"/>
            <a:ext cx="7573169" cy="1519129"/>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Building Assessments</a:t>
            </a:r>
          </a:p>
        </p:txBody>
      </p:sp>
      <p:sp>
        <p:nvSpPr>
          <p:cNvPr id="12" name="TextBox 12"/>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
        <p:nvSpPr>
          <p:cNvPr id="13" name="TextBox 13"/>
          <p:cNvSpPr txBox="1"/>
          <p:nvPr/>
        </p:nvSpPr>
        <p:spPr>
          <a:xfrm>
            <a:off x="11217931" y="2752922"/>
            <a:ext cx="6562830" cy="898417"/>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Be clear about what you want your students to know.</a:t>
            </a:r>
          </a:p>
        </p:txBody>
      </p:sp>
      <p:sp>
        <p:nvSpPr>
          <p:cNvPr id="14" name="TextBox 14"/>
          <p:cNvSpPr txBox="1"/>
          <p:nvPr/>
        </p:nvSpPr>
        <p:spPr>
          <a:xfrm>
            <a:off x="10097373" y="2785593"/>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15" name="TextBox 15"/>
          <p:cNvSpPr txBox="1"/>
          <p:nvPr/>
        </p:nvSpPr>
        <p:spPr>
          <a:xfrm>
            <a:off x="11217931" y="3908514"/>
            <a:ext cx="6562830" cy="1805025"/>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How will you be able to observe that? How could a student possibly avoid demonstrating that competency if they have it?</a:t>
            </a:r>
          </a:p>
        </p:txBody>
      </p:sp>
      <p:sp>
        <p:nvSpPr>
          <p:cNvPr id="16" name="TextBox 16"/>
          <p:cNvSpPr txBox="1"/>
          <p:nvPr/>
        </p:nvSpPr>
        <p:spPr>
          <a:xfrm>
            <a:off x="10097373" y="3908514"/>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17" name="TextBox 17"/>
          <p:cNvSpPr txBox="1"/>
          <p:nvPr/>
        </p:nvSpPr>
        <p:spPr>
          <a:xfrm>
            <a:off x="11217931" y="5970714"/>
            <a:ext cx="6562830" cy="1805025"/>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Interpret what you’re seeing students do in ways that actually tell you about the underlying learning outcome you wanted</a:t>
            </a:r>
          </a:p>
        </p:txBody>
      </p:sp>
      <p:sp>
        <p:nvSpPr>
          <p:cNvPr id="18" name="TextBox 18"/>
          <p:cNvSpPr txBox="1"/>
          <p:nvPr/>
        </p:nvSpPr>
        <p:spPr>
          <a:xfrm>
            <a:off x="10097373" y="5970714"/>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578ae20-a50c-4a27-87f7-76e26d98301f" xsi:nil="true"/>
    <_ip_UnifiedCompliancePolicyUIAction xmlns="http://schemas.microsoft.com/sharepoint/v3" xsi:nil="true"/>
    <lcf76f155ced4ddcb4097134ff3c332f xmlns="c4dc8f49-2abe-4678-acba-8d7a0d1b5adf">
      <Terms xmlns="http://schemas.microsoft.com/office/infopath/2007/PartnerControls"/>
    </lcf76f155ced4ddcb4097134ff3c332f>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ED0E4292745DD4CA0F5B42A51ECC860" ma:contentTypeVersion="23" ma:contentTypeDescription="Create a new document." ma:contentTypeScope="" ma:versionID="ae4fce8e7f49fff386e99426695c202e">
  <xsd:schema xmlns:xsd="http://www.w3.org/2001/XMLSchema" xmlns:xs="http://www.w3.org/2001/XMLSchema" xmlns:p="http://schemas.microsoft.com/office/2006/metadata/properties" xmlns:ns1="http://schemas.microsoft.com/sharepoint/v3" xmlns:ns2="3578ae20-a50c-4a27-87f7-76e26d98301f" xmlns:ns3="9f82ec45-d431-489d-bc00-177e8a2aedd7" xmlns:ns4="c4dc8f49-2abe-4678-acba-8d7a0d1b5adf" targetNamespace="http://schemas.microsoft.com/office/2006/metadata/properties" ma:root="true" ma:fieldsID="488dbd74baa3930f7cbc71f3a786cb11" ns1:_="" ns2:_="" ns3:_="" ns4:_="">
    <xsd:import namespace="http://schemas.microsoft.com/sharepoint/v3"/>
    <xsd:import namespace="3578ae20-a50c-4a27-87f7-76e26d98301f"/>
    <xsd:import namespace="9f82ec45-d431-489d-bc00-177e8a2aedd7"/>
    <xsd:import namespace="c4dc8f49-2abe-4678-acba-8d7a0d1b5adf"/>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1:_ip_UnifiedCompliancePolicyProperties" minOccurs="0"/>
                <xsd:element ref="ns1:_ip_UnifiedCompliancePolicyUIAction"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2:TaxCatchAll" minOccurs="0"/>
                <xsd:element ref="ns4:MediaServiceSearchProperties" minOccurs="0"/>
                <xsd:element ref="ns4:MediaServiceObjectDetectorVersion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description="" ma:hidden="true" ma:internalName="_ip_UnifiedCompliancePolicyProperties">
      <xsd:simpleType>
        <xsd:restriction base="dms:Note"/>
      </xsd:simpleType>
    </xsd:element>
    <xsd:element name="_ip_UnifiedCompliancePolicyUIAction" ma:index="17"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78ae20-a50c-4a27-87f7-76e26d98301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7" nillable="true" ma:displayName="Taxonomy Catch All Column" ma:hidden="true" ma:list="{8e4da037-e6d6-4340-afdf-dceb4aa05200}" ma:internalName="TaxCatchAll" ma:showField="CatchAllData" ma:web="3578ae20-a50c-4a27-87f7-76e26d9830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82ec45-d431-489d-bc00-177e8a2aedd7"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dc8f49-2abe-4678-acba-8d7a0d1b5adf"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365702-08e9-4186-b490-5e7712248ec2"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F1D00A-A7B0-44B7-BFA0-8D9B9629C83D}">
  <ds:schemaRefs>
    <ds:schemaRef ds:uri="http://schemas.microsoft.com/sharepoint/v3/contenttype/forms"/>
  </ds:schemaRefs>
</ds:datastoreItem>
</file>

<file path=customXml/itemProps2.xml><?xml version="1.0" encoding="utf-8"?>
<ds:datastoreItem xmlns:ds="http://schemas.openxmlformats.org/officeDocument/2006/customXml" ds:itemID="{8E513F94-80E2-4579-B371-E6A085DECD61}">
  <ds:schemaRefs>
    <ds:schemaRef ds:uri="http://schemas.microsoft.com/office/2006/documentManagement/types"/>
    <ds:schemaRef ds:uri="http://purl.org/dc/dcmitype/"/>
    <ds:schemaRef ds:uri="http://purl.org/dc/elements/1.1/"/>
    <ds:schemaRef ds:uri="http://schemas.microsoft.com/office/2006/metadata/properties"/>
    <ds:schemaRef ds:uri="http://www.w3.org/XML/1998/namespace"/>
    <ds:schemaRef ds:uri="http://schemas.openxmlformats.org/package/2006/metadata/core-properties"/>
    <ds:schemaRef ds:uri="c4dc8f49-2abe-4678-acba-8d7a0d1b5adf"/>
    <ds:schemaRef ds:uri="http://purl.org/dc/terms/"/>
    <ds:schemaRef ds:uri="3578ae20-a50c-4a27-87f7-76e26d98301f"/>
    <ds:schemaRef ds:uri="9f82ec45-d431-489d-bc00-177e8a2aedd7"/>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E40D6F64-9E01-4515-BC05-51EB7BF10396}">
  <ds:schemaRefs>
    <ds:schemaRef ds:uri="3578ae20-a50c-4a27-87f7-76e26d98301f"/>
    <ds:schemaRef ds:uri="9f82ec45-d431-489d-bc00-177e8a2aedd7"/>
    <ds:schemaRef ds:uri="c4dc8f49-2abe-4678-acba-8d7a0d1b5ad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2574</Words>
  <Application>Microsoft Macintosh PowerPoint</Application>
  <PresentationFormat>Custom</PresentationFormat>
  <Paragraphs>197</Paragraphs>
  <Slides>15</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Archivo Black</vt:lpstr>
      <vt:lpstr>Calibri</vt:lpstr>
      <vt:lpstr>Garet Bold</vt:lpstr>
      <vt:lpstr>Aptos</vt:lpstr>
      <vt:lpstr>Garet</vt:lpstr>
      <vt:lpstr>Garet Light</vt:lpstr>
      <vt:lpstr>League Spartan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Students with Exceptionalities</dc:title>
  <cp:lastModifiedBy>Caleb Caldwell</cp:lastModifiedBy>
  <cp:revision>2</cp:revision>
  <cp:lastPrinted>2026-07-01T17:02:33Z</cp:lastPrinted>
  <dcterms:created xsi:type="dcterms:W3CDTF">2006-08-16T00:00:00Z</dcterms:created>
  <dcterms:modified xsi:type="dcterms:W3CDTF">2026-08-24T14:04:34Z</dcterms:modified>
  <dc:identifier>DAHM2csLoaQ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0x0101009ED0E4292745DD4CA0F5B42A51ECC860</vt:lpwstr>
  </property>
  <property fmtid="{D5CDD505-2E9C-101B-9397-08002B2CF9AE}" pid="3" name="MediaServiceImageTags">
    <vt:lpwstr/>
  </property>
</Properties>
</file>