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31"/>
  </p:notesMasterIdLst>
  <p:sldIdLst>
    <p:sldId id="256" r:id="rId5"/>
    <p:sldId id="257" r:id="rId6"/>
    <p:sldId id="258" r:id="rId7"/>
    <p:sldId id="259" r:id="rId8"/>
    <p:sldId id="260" r:id="rId9"/>
    <p:sldId id="279" r:id="rId10"/>
    <p:sldId id="280" r:id="rId11"/>
    <p:sldId id="261" r:id="rId12"/>
    <p:sldId id="284" r:id="rId13"/>
    <p:sldId id="262" r:id="rId14"/>
    <p:sldId id="263" r:id="rId15"/>
    <p:sldId id="264" r:id="rId16"/>
    <p:sldId id="275" r:id="rId17"/>
    <p:sldId id="276" r:id="rId18"/>
    <p:sldId id="265" r:id="rId19"/>
    <p:sldId id="266" r:id="rId20"/>
    <p:sldId id="267" r:id="rId21"/>
    <p:sldId id="268" r:id="rId22"/>
    <p:sldId id="270" r:id="rId23"/>
    <p:sldId id="283" r:id="rId24"/>
    <p:sldId id="282" r:id="rId25"/>
    <p:sldId id="277" r:id="rId26"/>
    <p:sldId id="278" r:id="rId27"/>
    <p:sldId id="273" r:id="rId28"/>
    <p:sldId id="281" r:id="rId29"/>
    <p:sldId id="274" r:id="rId30"/>
  </p:sldIdLst>
  <p:sldSz cx="18288000" cy="10287000"/>
  <p:notesSz cx="6858000" cy="9144000"/>
  <p:embeddedFontLst>
    <p:embeddedFont>
      <p:font typeface="Archivo Black" panose="020B0A03020202020B04" pitchFamily="34" charset="77"/>
      <p:regular r:id="rId32"/>
    </p:embeddedFont>
    <p:embeddedFont>
      <p:font typeface="Garet" pitchFamily="2" charset="77"/>
      <p:regular r:id="rId33"/>
    </p:embeddedFont>
    <p:embeddedFont>
      <p:font typeface="Garet Bold" pitchFamily="2" charset="77"/>
      <p:regular r:id="rId34"/>
      <p:bold r:id="rId35"/>
    </p:embeddedFont>
    <p:embeddedFont>
      <p:font typeface="Garet Light" pitchFamily="2" charset="77"/>
      <p:regular r:id="rId36"/>
    </p:embeddedFont>
    <p:embeddedFont>
      <p:font typeface="League Spartan" pitchFamily="2" charset="77"/>
      <p:regular r:id="rId37"/>
      <p:bold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24" autoAdjust="0"/>
    <p:restoredTop sz="94601" autoAdjust="0"/>
  </p:normalViewPr>
  <p:slideViewPr>
    <p:cSldViewPr>
      <p:cViewPr varScale="1">
        <p:scale>
          <a:sx n="73" d="100"/>
          <a:sy n="73" d="100"/>
        </p:scale>
        <p:origin x="344"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5.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7A99A3-A88F-AB43-A809-B6C71BEDEA59}" type="datetimeFigureOut">
              <a:rPr lang="en-US" smtClean="0"/>
              <a:t>8/24/26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9B0A1C-6DD3-8D46-838C-D956BB179513}" type="slidenum">
              <a:rPr lang="en-US" smtClean="0"/>
              <a:t>‹#›</a:t>
            </a:fld>
            <a:endParaRPr lang="en-US"/>
          </a:p>
        </p:txBody>
      </p:sp>
    </p:spTree>
    <p:extLst>
      <p:ext uri="{BB962C8B-B14F-4D97-AF65-F5344CB8AC3E}">
        <p14:creationId xmlns:p14="http://schemas.microsoft.com/office/powerpoint/2010/main" val="442919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9B0A1C-6DD3-8D46-838C-D956BB179513}" type="slidenum">
              <a:rPr lang="en-US" smtClean="0"/>
              <a:t>20</a:t>
            </a:fld>
            <a:endParaRPr lang="en-US"/>
          </a:p>
        </p:txBody>
      </p:sp>
    </p:spTree>
    <p:extLst>
      <p:ext uri="{BB962C8B-B14F-4D97-AF65-F5344CB8AC3E}">
        <p14:creationId xmlns:p14="http://schemas.microsoft.com/office/powerpoint/2010/main" val="2727382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svg"/><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sv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svg"/><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svg"/><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svg"/><Relationship Id="rId4" Type="http://schemas.microsoft.com/office/2007/relationships/hdphoto" Target="../media/hdphoto7.wdp"/></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svg"/><Relationship Id="rId4" Type="http://schemas.microsoft.com/office/2007/relationships/hdphoto" Target="../media/hdphoto8.wdp"/></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svg"/><Relationship Id="rId5" Type="http://schemas.microsoft.com/office/2007/relationships/hdphoto" Target="../media/hdphoto9.wdp"/><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sv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4.svg"/><Relationship Id="rId4" Type="http://schemas.openxmlformats.org/officeDocument/2006/relationships/image" Target="../media/image13.sv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svg"/><Relationship Id="rId4" Type="http://schemas.microsoft.com/office/2007/relationships/hdphoto" Target="../media/hdphoto2.wdp"/></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2.svg"/><Relationship Id="rId4" Type="http://schemas.microsoft.com/office/2007/relationships/hdphoto" Target="../media/hdphoto3.wdp"/></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501777" y="823291"/>
            <a:ext cx="883408" cy="883408"/>
            <a:chOff x="0" y="0"/>
            <a:chExt cx="1177878" cy="1177878"/>
          </a:xfrm>
        </p:grpSpPr>
        <p:sp>
          <p:nvSpPr>
            <p:cNvPr id="4" name="Freeform 4"/>
            <p:cNvSpPr/>
            <p:nvPr/>
          </p:nvSpPr>
          <p:spPr>
            <a:xfrm>
              <a:off x="0" y="0"/>
              <a:ext cx="1177878" cy="1177878"/>
            </a:xfrm>
            <a:custGeom>
              <a:avLst/>
              <a:gdLst/>
              <a:ahLst/>
              <a:cxnLst/>
              <a:rect l="l" t="t" r="r" b="b"/>
              <a:pathLst>
                <a:path w="1177878" h="1177878">
                  <a:moveTo>
                    <a:pt x="0" y="0"/>
                  </a:moveTo>
                  <a:lnTo>
                    <a:pt x="1177878" y="0"/>
                  </a:lnTo>
                  <a:lnTo>
                    <a:pt x="1177878" y="1177878"/>
                  </a:lnTo>
                  <a:lnTo>
                    <a:pt x="0" y="1177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5" name="Freeform 5"/>
            <p:cNvSpPr/>
            <p:nvPr/>
          </p:nvSpPr>
          <p:spPr>
            <a:xfrm>
              <a:off x="0" y="0"/>
              <a:ext cx="1177878" cy="1177878"/>
            </a:xfrm>
            <a:custGeom>
              <a:avLst/>
              <a:gdLst/>
              <a:ahLst/>
              <a:cxnLst/>
              <a:rect l="l" t="t" r="r" b="b"/>
              <a:pathLst>
                <a:path w="1177878" h="1177878">
                  <a:moveTo>
                    <a:pt x="0" y="0"/>
                  </a:moveTo>
                  <a:lnTo>
                    <a:pt x="1177878" y="0"/>
                  </a:lnTo>
                  <a:lnTo>
                    <a:pt x="1177878" y="1177878"/>
                  </a:lnTo>
                  <a:lnTo>
                    <a:pt x="0" y="117787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6" name="TextBox 6"/>
          <p:cNvSpPr txBox="1"/>
          <p:nvPr/>
        </p:nvSpPr>
        <p:spPr>
          <a:xfrm>
            <a:off x="7175568" y="3258958"/>
            <a:ext cx="10773446" cy="3548377"/>
          </a:xfrm>
          <a:prstGeom prst="rect">
            <a:avLst/>
          </a:prstGeom>
        </p:spPr>
        <p:txBody>
          <a:bodyPr lIns="0" tIns="0" rIns="0" bIns="0" rtlCol="0" anchor="t">
            <a:spAutoFit/>
          </a:bodyPr>
          <a:lstStyle/>
          <a:p>
            <a:pPr marL="0" lvl="0" indent="0" algn="r">
              <a:lnSpc>
                <a:spcPts val="9017"/>
              </a:lnSpc>
            </a:pPr>
            <a:r>
              <a:rPr lang="en-US" sz="10485" spc="-828">
                <a:solidFill>
                  <a:srgbClr val="010101"/>
                </a:solidFill>
                <a:latin typeface="Archivo Black"/>
                <a:ea typeface="Archivo Black"/>
                <a:cs typeface="Archivo Black"/>
                <a:sym typeface="Archivo Black"/>
              </a:rPr>
              <a:t>APPLIED LITERACY FOR WE THE PEOPLE</a:t>
            </a:r>
          </a:p>
        </p:txBody>
      </p:sp>
      <p:sp>
        <p:nvSpPr>
          <p:cNvPr id="7" name="Freeform 7"/>
          <p:cNvSpPr/>
          <p:nvPr/>
        </p:nvSpPr>
        <p:spPr>
          <a:xfrm rot="786971">
            <a:off x="7892" y="2632913"/>
            <a:ext cx="7009252" cy="5021173"/>
          </a:xfrm>
          <a:custGeom>
            <a:avLst/>
            <a:gdLst/>
            <a:ahLst/>
            <a:cxnLst/>
            <a:rect l="l" t="t" r="r" b="b"/>
            <a:pathLst>
              <a:path w="7009252" h="5021173">
                <a:moveTo>
                  <a:pt x="0" y="0"/>
                </a:moveTo>
                <a:lnTo>
                  <a:pt x="7009252" y="0"/>
                </a:lnTo>
                <a:lnTo>
                  <a:pt x="7009252" y="5021174"/>
                </a:lnTo>
                <a:lnTo>
                  <a:pt x="0" y="5021174"/>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8" name="TextBox 8"/>
          <p:cNvSpPr txBox="1"/>
          <p:nvPr/>
        </p:nvSpPr>
        <p:spPr>
          <a:xfrm>
            <a:off x="9657842" y="8102238"/>
            <a:ext cx="1825696" cy="275980"/>
          </a:xfrm>
          <a:prstGeom prst="rect">
            <a:avLst/>
          </a:prstGeom>
        </p:spPr>
        <p:txBody>
          <a:bodyPr lIns="0" tIns="0" rIns="0" bIns="0" rtlCol="0" anchor="t">
            <a:spAutoFit/>
          </a:bodyPr>
          <a:lstStyle/>
          <a:p>
            <a:pPr marL="0" lvl="0" indent="0" algn="l">
              <a:lnSpc>
                <a:spcPts val="2256"/>
              </a:lnSpc>
              <a:spcBef>
                <a:spcPct val="0"/>
              </a:spcBef>
            </a:pPr>
            <a:r>
              <a:rPr lang="en-US" sz="1735" b="1">
                <a:solidFill>
                  <a:srgbClr val="2B2B2B"/>
                </a:solidFill>
                <a:latin typeface="Garet Bold"/>
                <a:ea typeface="Garet Bold"/>
                <a:cs typeface="Garet Bold"/>
                <a:sym typeface="Garet Bold"/>
              </a:rPr>
              <a:t>PRESENTED BY:</a:t>
            </a:r>
          </a:p>
        </p:txBody>
      </p:sp>
      <p:sp>
        <p:nvSpPr>
          <p:cNvPr id="9" name="TextBox 9"/>
          <p:cNvSpPr txBox="1"/>
          <p:nvPr/>
        </p:nvSpPr>
        <p:spPr>
          <a:xfrm>
            <a:off x="9657842" y="8415762"/>
            <a:ext cx="1825696" cy="275980"/>
          </a:xfrm>
          <a:prstGeom prst="rect">
            <a:avLst/>
          </a:prstGeom>
        </p:spPr>
        <p:txBody>
          <a:bodyPr lIns="0" tIns="0" rIns="0" bIns="0" rtlCol="0" anchor="t">
            <a:spAutoFit/>
          </a:bodyPr>
          <a:lstStyle/>
          <a:p>
            <a:pPr marL="0" lvl="0" indent="0" algn="l">
              <a:lnSpc>
                <a:spcPts val="2256"/>
              </a:lnSpc>
              <a:spcBef>
                <a:spcPct val="0"/>
              </a:spcBef>
            </a:pPr>
            <a:r>
              <a:rPr lang="en-US" sz="1735">
                <a:solidFill>
                  <a:srgbClr val="2B2B2B"/>
                </a:solidFill>
                <a:latin typeface="Garet"/>
                <a:ea typeface="Garet"/>
                <a:cs typeface="Garet"/>
                <a:sym typeface="Garet"/>
              </a:rPr>
              <a:t>Danny Rains</a:t>
            </a:r>
          </a:p>
        </p:txBody>
      </p:sp>
      <p:sp>
        <p:nvSpPr>
          <p:cNvPr id="10" name="TextBox 10"/>
          <p:cNvSpPr txBox="1"/>
          <p:nvPr/>
        </p:nvSpPr>
        <p:spPr>
          <a:xfrm>
            <a:off x="14844303" y="8102238"/>
            <a:ext cx="2914829" cy="275980"/>
          </a:xfrm>
          <a:prstGeom prst="rect">
            <a:avLst/>
          </a:prstGeom>
        </p:spPr>
        <p:txBody>
          <a:bodyPr lIns="0" tIns="0" rIns="0" bIns="0" rtlCol="0" anchor="t">
            <a:spAutoFit/>
          </a:bodyPr>
          <a:lstStyle/>
          <a:p>
            <a:pPr marL="0" lvl="0" indent="0" algn="l">
              <a:lnSpc>
                <a:spcPts val="2256"/>
              </a:lnSpc>
              <a:spcBef>
                <a:spcPct val="0"/>
              </a:spcBef>
            </a:pPr>
            <a:r>
              <a:rPr lang="en-US" sz="1735" b="1">
                <a:solidFill>
                  <a:srgbClr val="2B2B2B"/>
                </a:solidFill>
                <a:latin typeface="Garet Bold"/>
                <a:ea typeface="Garet Bold"/>
                <a:cs typeface="Garet Bold"/>
                <a:sym typeface="Garet Bold"/>
              </a:rPr>
              <a:t>PROGRAM(S):</a:t>
            </a:r>
          </a:p>
        </p:txBody>
      </p:sp>
      <p:sp>
        <p:nvSpPr>
          <p:cNvPr id="11" name="TextBox 11"/>
          <p:cNvSpPr txBox="1"/>
          <p:nvPr/>
        </p:nvSpPr>
        <p:spPr>
          <a:xfrm>
            <a:off x="14844303" y="8415762"/>
            <a:ext cx="3443697" cy="554952"/>
          </a:xfrm>
          <a:prstGeom prst="rect">
            <a:avLst/>
          </a:prstGeom>
        </p:spPr>
        <p:txBody>
          <a:bodyPr lIns="0" tIns="0" rIns="0" bIns="0" rtlCol="0" anchor="t">
            <a:spAutoFit/>
          </a:bodyPr>
          <a:lstStyle/>
          <a:p>
            <a:pPr algn="l">
              <a:lnSpc>
                <a:spcPts val="2256"/>
              </a:lnSpc>
            </a:pPr>
            <a:r>
              <a:rPr lang="en-US" sz="1735">
                <a:solidFill>
                  <a:srgbClr val="2B2B2B"/>
                </a:solidFill>
                <a:latin typeface="Garet"/>
                <a:ea typeface="Garet"/>
                <a:cs typeface="Garet"/>
                <a:sym typeface="Garet"/>
              </a:rPr>
              <a:t>High School We the People</a:t>
            </a:r>
          </a:p>
          <a:p>
            <a:pPr marL="0" lvl="0" indent="0" algn="l">
              <a:lnSpc>
                <a:spcPts val="2256"/>
              </a:lnSpc>
              <a:spcBef>
                <a:spcPct val="0"/>
              </a:spcBef>
            </a:pPr>
            <a:r>
              <a:rPr lang="en-US" sz="1735">
                <a:solidFill>
                  <a:srgbClr val="2B2B2B"/>
                </a:solidFill>
                <a:latin typeface="Garet"/>
                <a:ea typeface="Garet"/>
                <a:cs typeface="Garet"/>
                <a:sym typeface="Garet"/>
              </a:rPr>
              <a:t>Middle School We the People</a:t>
            </a:r>
          </a:p>
        </p:txBody>
      </p:sp>
      <p:sp>
        <p:nvSpPr>
          <p:cNvPr id="12" name="TextBox 12"/>
          <p:cNvSpPr txBox="1"/>
          <p:nvPr/>
        </p:nvSpPr>
        <p:spPr>
          <a:xfrm>
            <a:off x="12449779" y="8102238"/>
            <a:ext cx="1423288" cy="275980"/>
          </a:xfrm>
          <a:prstGeom prst="rect">
            <a:avLst/>
          </a:prstGeom>
        </p:spPr>
        <p:txBody>
          <a:bodyPr lIns="0" tIns="0" rIns="0" bIns="0" rtlCol="0" anchor="t">
            <a:spAutoFit/>
          </a:bodyPr>
          <a:lstStyle/>
          <a:p>
            <a:pPr marL="0" lvl="0" indent="0" algn="l">
              <a:lnSpc>
                <a:spcPts val="2256"/>
              </a:lnSpc>
              <a:spcBef>
                <a:spcPct val="0"/>
              </a:spcBef>
            </a:pPr>
            <a:r>
              <a:rPr lang="en-US" sz="1735" b="1">
                <a:solidFill>
                  <a:srgbClr val="2B2B2B"/>
                </a:solidFill>
                <a:latin typeface="Garet Bold"/>
                <a:ea typeface="Garet Bold"/>
                <a:cs typeface="Garet Bold"/>
                <a:sym typeface="Garet Bold"/>
              </a:rPr>
              <a:t>DATE:</a:t>
            </a:r>
          </a:p>
        </p:txBody>
      </p:sp>
      <p:sp>
        <p:nvSpPr>
          <p:cNvPr id="13" name="TextBox 13"/>
          <p:cNvSpPr txBox="1"/>
          <p:nvPr/>
        </p:nvSpPr>
        <p:spPr>
          <a:xfrm>
            <a:off x="12449779" y="8415762"/>
            <a:ext cx="1423288" cy="275980"/>
          </a:xfrm>
          <a:prstGeom prst="rect">
            <a:avLst/>
          </a:prstGeom>
        </p:spPr>
        <p:txBody>
          <a:bodyPr lIns="0" tIns="0" rIns="0" bIns="0" rtlCol="0" anchor="t">
            <a:spAutoFit/>
          </a:bodyPr>
          <a:lstStyle/>
          <a:p>
            <a:pPr marL="0" lvl="0" indent="0" algn="l">
              <a:lnSpc>
                <a:spcPts val="2256"/>
              </a:lnSpc>
              <a:spcBef>
                <a:spcPct val="0"/>
              </a:spcBef>
            </a:pPr>
            <a:r>
              <a:rPr lang="en-US" sz="1735">
                <a:solidFill>
                  <a:srgbClr val="2B2B2B"/>
                </a:solidFill>
                <a:latin typeface="Garet"/>
                <a:ea typeface="Garet"/>
                <a:cs typeface="Garet"/>
                <a:sym typeface="Garet"/>
              </a:rPr>
              <a:t>10/22/2025</a:t>
            </a:r>
          </a:p>
        </p:txBody>
      </p:sp>
      <p:sp>
        <p:nvSpPr>
          <p:cNvPr id="14" name="TextBox 14"/>
          <p:cNvSpPr txBox="1"/>
          <p:nvPr/>
        </p:nvSpPr>
        <p:spPr>
          <a:xfrm>
            <a:off x="1552117" y="874395"/>
            <a:ext cx="6459974" cy="737235"/>
          </a:xfrm>
          <a:prstGeom prst="rect">
            <a:avLst/>
          </a:prstGeom>
        </p:spPr>
        <p:txBody>
          <a:bodyPr lIns="0" tIns="0" rIns="0" bIns="0" rtlCol="0" anchor="t">
            <a:spAutoFit/>
          </a:bodyPr>
          <a:lstStyle/>
          <a:p>
            <a:pPr algn="l">
              <a:lnSpc>
                <a:spcPts val="2939"/>
              </a:lnSpc>
            </a:pPr>
            <a:r>
              <a:rPr lang="en-US" sz="2099">
                <a:solidFill>
                  <a:srgbClr val="2B2B2B"/>
                </a:solidFill>
                <a:latin typeface="Garet Light"/>
                <a:ea typeface="Garet Light"/>
                <a:cs typeface="Garet Light"/>
                <a:sym typeface="Garet Light"/>
              </a:rPr>
              <a:t>The Ohio Center for Law Related Education | Est. 1983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11086868" y="0"/>
            <a:ext cx="7201132" cy="10287000"/>
            <a:chOff x="0" y="0"/>
            <a:chExt cx="9601509" cy="13716000"/>
          </a:xfrm>
        </p:grpSpPr>
        <p:pic>
          <p:nvPicPr>
            <p:cNvPr id="4"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38199" r="15219"/>
            <a:stretch>
              <a:fillRect/>
            </a:stretch>
          </p:blipFill>
          <p:spPr>
            <a:xfrm>
              <a:off x="0" y="0"/>
              <a:ext cx="9601509" cy="13716000"/>
            </a:xfrm>
            <a:prstGeom prst="rect">
              <a:avLst/>
            </a:prstGeom>
          </p:spPr>
        </p:pic>
      </p:grpSp>
      <p:sp>
        <p:nvSpPr>
          <p:cNvPr id="5" name="TextBox 5"/>
          <p:cNvSpPr txBox="1"/>
          <p:nvPr/>
        </p:nvSpPr>
        <p:spPr>
          <a:xfrm>
            <a:off x="0" y="3698135"/>
            <a:ext cx="11086868" cy="2985979"/>
          </a:xfrm>
          <a:prstGeom prst="rect">
            <a:avLst/>
          </a:prstGeom>
        </p:spPr>
        <p:txBody>
          <a:bodyPr lIns="0" tIns="0" rIns="0" bIns="0" rtlCol="0" anchor="t">
            <a:spAutoFit/>
          </a:bodyPr>
          <a:lstStyle/>
          <a:p>
            <a:pPr marL="0" lvl="0" indent="0" algn="ctr">
              <a:lnSpc>
                <a:spcPts val="5808"/>
              </a:lnSpc>
              <a:spcBef>
                <a:spcPct val="0"/>
              </a:spcBef>
            </a:pPr>
            <a:r>
              <a:rPr lang="en-US" sz="5808" spc="-458" dirty="0">
                <a:solidFill>
                  <a:srgbClr val="000000"/>
                </a:solidFill>
                <a:latin typeface="Archivo Black"/>
                <a:ea typeface="Archivo Black"/>
                <a:cs typeface="Archivo Black"/>
                <a:sym typeface="Archivo Black"/>
              </a:rPr>
              <a:t>What strategies do you currently use to support student writing in your classroom?</a:t>
            </a:r>
          </a:p>
        </p:txBody>
      </p:sp>
      <p:sp>
        <p:nvSpPr>
          <p:cNvPr id="6" name="TextBox 6"/>
          <p:cNvSpPr txBox="1"/>
          <p:nvPr/>
        </p:nvSpPr>
        <p:spPr>
          <a:xfrm>
            <a:off x="328230" y="9716259"/>
            <a:ext cx="5589786" cy="305485"/>
          </a:xfrm>
          <a:prstGeom prst="rect">
            <a:avLst/>
          </a:prstGeom>
        </p:spPr>
        <p:txBody>
          <a:bodyPr lIns="0" tIns="0" rIns="0" bIns="0" rtlCol="0" anchor="t">
            <a:spAutoFit/>
          </a:bodyPr>
          <a:lstStyle/>
          <a:p>
            <a:pPr marL="0" lvl="0" indent="0" algn="just">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7" name="Group 7"/>
          <p:cNvGrpSpPr/>
          <p:nvPr/>
        </p:nvGrpSpPr>
        <p:grpSpPr>
          <a:xfrm>
            <a:off x="5029512" y="269513"/>
            <a:ext cx="1027844" cy="1027844"/>
            <a:chOff x="0" y="0"/>
            <a:chExt cx="1370458" cy="1370458"/>
          </a:xfrm>
        </p:grpSpPr>
        <p:sp>
          <p:nvSpPr>
            <p:cNvPr id="8" name="Freeform 8"/>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2" name="Group 2"/>
          <p:cNvGrpSpPr/>
          <p:nvPr/>
        </p:nvGrpSpPr>
        <p:grpSpPr>
          <a:xfrm>
            <a:off x="-514350" y="9258300"/>
            <a:ext cx="20015189" cy="3086100"/>
            <a:chOff x="0" y="0"/>
            <a:chExt cx="5271490" cy="812800"/>
          </a:xfrm>
        </p:grpSpPr>
        <p:sp>
          <p:nvSpPr>
            <p:cNvPr id="3" name="Freeform 3"/>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6" name="Freeform 6"/>
          <p:cNvSpPr/>
          <p:nvPr/>
        </p:nvSpPr>
        <p:spPr>
          <a:xfrm>
            <a:off x="2095936" y="4713626"/>
            <a:ext cx="1672526" cy="702461"/>
          </a:xfrm>
          <a:custGeom>
            <a:avLst/>
            <a:gdLst/>
            <a:ahLst/>
            <a:cxnLst/>
            <a:rect l="l" t="t" r="r" b="b"/>
            <a:pathLst>
              <a:path w="1672526" h="702461">
                <a:moveTo>
                  <a:pt x="0" y="0"/>
                </a:moveTo>
                <a:lnTo>
                  <a:pt x="1672526" y="0"/>
                </a:lnTo>
                <a:lnTo>
                  <a:pt x="1672526" y="702460"/>
                </a:lnTo>
                <a:lnTo>
                  <a:pt x="0" y="70246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7" name="Freeform 7"/>
          <p:cNvSpPr/>
          <p:nvPr/>
        </p:nvSpPr>
        <p:spPr>
          <a:xfrm>
            <a:off x="8307737" y="4713626"/>
            <a:ext cx="1672526" cy="702461"/>
          </a:xfrm>
          <a:custGeom>
            <a:avLst/>
            <a:gdLst/>
            <a:ahLst/>
            <a:cxnLst/>
            <a:rect l="l" t="t" r="r" b="b"/>
            <a:pathLst>
              <a:path w="1672526" h="702461">
                <a:moveTo>
                  <a:pt x="0" y="0"/>
                </a:moveTo>
                <a:lnTo>
                  <a:pt x="1672526" y="0"/>
                </a:lnTo>
                <a:lnTo>
                  <a:pt x="1672526" y="702460"/>
                </a:lnTo>
                <a:lnTo>
                  <a:pt x="0" y="70246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8"/>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3"/>
            <a:stretch>
              <a:fillRect l="-16999" r="-16999"/>
            </a:stretch>
          </a:blipFill>
        </p:spPr>
        <p:txBody>
          <a:bodyPr/>
          <a:lstStyle/>
          <a:p>
            <a:endParaRPr lang="en-US"/>
          </a:p>
        </p:txBody>
      </p:sp>
      <p:sp>
        <p:nvSpPr>
          <p:cNvPr id="9" name="Freeform 9"/>
          <p:cNvSpPr/>
          <p:nvPr/>
        </p:nvSpPr>
        <p:spPr>
          <a:xfrm>
            <a:off x="14519538" y="4713626"/>
            <a:ext cx="1672526" cy="702461"/>
          </a:xfrm>
          <a:custGeom>
            <a:avLst/>
            <a:gdLst/>
            <a:ahLst/>
            <a:cxnLst/>
            <a:rect l="l" t="t" r="r" b="b"/>
            <a:pathLst>
              <a:path w="1672526" h="702461">
                <a:moveTo>
                  <a:pt x="0" y="0"/>
                </a:moveTo>
                <a:lnTo>
                  <a:pt x="1672526" y="0"/>
                </a:lnTo>
                <a:lnTo>
                  <a:pt x="1672526" y="702460"/>
                </a:lnTo>
                <a:lnTo>
                  <a:pt x="0" y="70246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0" name="TextBox 10"/>
          <p:cNvSpPr txBox="1"/>
          <p:nvPr/>
        </p:nvSpPr>
        <p:spPr>
          <a:xfrm>
            <a:off x="1028700" y="1033689"/>
            <a:ext cx="10475383" cy="785704"/>
          </a:xfrm>
          <a:prstGeom prst="rect">
            <a:avLst/>
          </a:prstGeom>
        </p:spPr>
        <p:txBody>
          <a:bodyPr lIns="0" tIns="0" rIns="0" bIns="0" rtlCol="0" anchor="t">
            <a:spAutoFit/>
          </a:bodyPr>
          <a:lstStyle/>
          <a:p>
            <a:pPr marL="0" lvl="0" indent="0" algn="l">
              <a:lnSpc>
                <a:spcPts val="5808"/>
              </a:lnSpc>
              <a:spcBef>
                <a:spcPct val="0"/>
              </a:spcBef>
            </a:pPr>
            <a:r>
              <a:rPr lang="en-US" sz="5808" spc="-458">
                <a:solidFill>
                  <a:srgbClr val="010101"/>
                </a:solidFill>
                <a:latin typeface="Archivo Black"/>
                <a:ea typeface="Archivo Black"/>
                <a:cs typeface="Archivo Black"/>
                <a:sym typeface="Archivo Black"/>
              </a:rPr>
              <a:t>Supporting Students’ Writing</a:t>
            </a:r>
          </a:p>
        </p:txBody>
      </p:sp>
      <p:sp>
        <p:nvSpPr>
          <p:cNvPr id="11" name="TextBox 11"/>
          <p:cNvSpPr txBox="1"/>
          <p:nvPr/>
        </p:nvSpPr>
        <p:spPr>
          <a:xfrm>
            <a:off x="1028700" y="1906956"/>
            <a:ext cx="8823356" cy="365760"/>
          </a:xfrm>
          <a:prstGeom prst="rect">
            <a:avLst/>
          </a:prstGeom>
        </p:spPr>
        <p:txBody>
          <a:bodyPr lIns="0" tIns="0" rIns="0" bIns="0" rtlCol="0" anchor="t">
            <a:spAutoFit/>
          </a:bodyPr>
          <a:lstStyle/>
          <a:p>
            <a:pPr algn="l">
              <a:lnSpc>
                <a:spcPts val="2939"/>
              </a:lnSpc>
              <a:spcBef>
                <a:spcPct val="0"/>
              </a:spcBef>
            </a:pPr>
            <a:r>
              <a:rPr lang="en-US" sz="2099">
                <a:solidFill>
                  <a:srgbClr val="000000"/>
                </a:solidFill>
                <a:latin typeface="Garet"/>
                <a:ea typeface="Garet"/>
                <a:cs typeface="Garet"/>
                <a:sym typeface="Garet"/>
              </a:rPr>
              <a:t>What all goes into supporting students’ writing skills?</a:t>
            </a:r>
          </a:p>
        </p:txBody>
      </p:sp>
      <p:sp>
        <p:nvSpPr>
          <p:cNvPr id="12" name="TextBox 12"/>
          <p:cNvSpPr txBox="1"/>
          <p:nvPr/>
        </p:nvSpPr>
        <p:spPr>
          <a:xfrm>
            <a:off x="1028700" y="5784534"/>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Goal # 1</a:t>
            </a:r>
          </a:p>
        </p:txBody>
      </p:sp>
      <p:sp>
        <p:nvSpPr>
          <p:cNvPr id="13" name="TextBox 13"/>
          <p:cNvSpPr txBox="1"/>
          <p:nvPr/>
        </p:nvSpPr>
        <p:spPr>
          <a:xfrm>
            <a:off x="7240501" y="5784534"/>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Goal # 2</a:t>
            </a:r>
          </a:p>
        </p:txBody>
      </p:sp>
      <p:sp>
        <p:nvSpPr>
          <p:cNvPr id="14" name="TextBox 14"/>
          <p:cNvSpPr txBox="1"/>
          <p:nvPr/>
        </p:nvSpPr>
        <p:spPr>
          <a:xfrm>
            <a:off x="424020" y="6387877"/>
            <a:ext cx="5016359" cy="737235"/>
          </a:xfrm>
          <a:prstGeom prst="rect">
            <a:avLst/>
          </a:prstGeom>
        </p:spPr>
        <p:txBody>
          <a:bodyPr lIns="0" tIns="0" rIns="0" bIns="0" rtlCol="0" anchor="t">
            <a:spAutoFit/>
          </a:bodyPr>
          <a:lstStyle/>
          <a:p>
            <a:pPr marL="0" lvl="0" indent="0" algn="ctr">
              <a:lnSpc>
                <a:spcPts val="2939"/>
              </a:lnSpc>
              <a:spcBef>
                <a:spcPct val="0"/>
              </a:spcBef>
            </a:pPr>
            <a:r>
              <a:rPr lang="en-US" sz="2099">
                <a:solidFill>
                  <a:srgbClr val="000000"/>
                </a:solidFill>
                <a:latin typeface="Garet"/>
                <a:ea typeface="Garet"/>
                <a:cs typeface="Garet"/>
                <a:sym typeface="Garet"/>
              </a:rPr>
              <a:t>Understanding the prompt/question</a:t>
            </a:r>
          </a:p>
        </p:txBody>
      </p:sp>
      <p:sp>
        <p:nvSpPr>
          <p:cNvPr id="15" name="TextBox 15"/>
          <p:cNvSpPr txBox="1"/>
          <p:nvPr/>
        </p:nvSpPr>
        <p:spPr>
          <a:xfrm>
            <a:off x="6635821" y="6387877"/>
            <a:ext cx="5016359" cy="365760"/>
          </a:xfrm>
          <a:prstGeom prst="rect">
            <a:avLst/>
          </a:prstGeom>
        </p:spPr>
        <p:txBody>
          <a:bodyPr lIns="0" tIns="0" rIns="0" bIns="0" rtlCol="0" anchor="t">
            <a:spAutoFit/>
          </a:bodyPr>
          <a:lstStyle/>
          <a:p>
            <a:pPr marL="0" lvl="0" indent="0" algn="ctr">
              <a:lnSpc>
                <a:spcPts val="2939"/>
              </a:lnSpc>
              <a:spcBef>
                <a:spcPct val="0"/>
              </a:spcBef>
            </a:pPr>
            <a:r>
              <a:rPr lang="en-US" sz="2099">
                <a:solidFill>
                  <a:srgbClr val="000000"/>
                </a:solidFill>
                <a:latin typeface="Garet"/>
                <a:ea typeface="Garet"/>
                <a:cs typeface="Garet"/>
                <a:sym typeface="Garet"/>
              </a:rPr>
              <a:t>Outlining a response</a:t>
            </a:r>
          </a:p>
        </p:txBody>
      </p:sp>
      <p:sp>
        <p:nvSpPr>
          <p:cNvPr id="16" name="TextBox 16"/>
          <p:cNvSpPr txBox="1"/>
          <p:nvPr/>
        </p:nvSpPr>
        <p:spPr>
          <a:xfrm>
            <a:off x="13452302" y="5784534"/>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Goal # 3</a:t>
            </a:r>
          </a:p>
        </p:txBody>
      </p:sp>
      <p:sp>
        <p:nvSpPr>
          <p:cNvPr id="17" name="TextBox 17"/>
          <p:cNvSpPr txBox="1"/>
          <p:nvPr/>
        </p:nvSpPr>
        <p:spPr>
          <a:xfrm>
            <a:off x="12847622" y="6387877"/>
            <a:ext cx="5016359" cy="365760"/>
          </a:xfrm>
          <a:prstGeom prst="rect">
            <a:avLst/>
          </a:prstGeom>
        </p:spPr>
        <p:txBody>
          <a:bodyPr lIns="0" tIns="0" rIns="0" bIns="0" rtlCol="0" anchor="t">
            <a:spAutoFit/>
          </a:bodyPr>
          <a:lstStyle/>
          <a:p>
            <a:pPr marL="0" lvl="0" indent="0" algn="ctr">
              <a:lnSpc>
                <a:spcPts val="2939"/>
              </a:lnSpc>
              <a:spcBef>
                <a:spcPct val="0"/>
              </a:spcBef>
            </a:pPr>
            <a:r>
              <a:rPr lang="en-US" sz="2099">
                <a:solidFill>
                  <a:srgbClr val="000000"/>
                </a:solidFill>
                <a:latin typeface="Garet"/>
                <a:ea typeface="Garet"/>
                <a:cs typeface="Garet"/>
                <a:sym typeface="Garet"/>
              </a:rPr>
              <a:t>Proofreading</a:t>
            </a:r>
          </a:p>
        </p:txBody>
      </p:sp>
      <p:grpSp>
        <p:nvGrpSpPr>
          <p:cNvPr id="18" name="Group 18"/>
          <p:cNvGrpSpPr/>
          <p:nvPr/>
        </p:nvGrpSpPr>
        <p:grpSpPr>
          <a:xfrm>
            <a:off x="14603882" y="626872"/>
            <a:ext cx="2655418" cy="2655418"/>
            <a:chOff x="0" y="0"/>
            <a:chExt cx="3540558" cy="3540558"/>
          </a:xfrm>
        </p:grpSpPr>
        <p:sp>
          <p:nvSpPr>
            <p:cNvPr id="19" name="Freeform 19"/>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20" name="Freeform 20"/>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21" name="TextBox 21"/>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826" t="-253" r="37592" b="253"/>
            <a:stretch>
              <a:fillRect/>
            </a:stretch>
          </p:blipFill>
          <p:spPr>
            <a:xfrm>
              <a:off x="0" y="0"/>
              <a:ext cx="9601509" cy="13716000"/>
            </a:xfrm>
            <a:prstGeom prst="rect">
              <a:avLst/>
            </a:prstGeom>
          </p:spPr>
        </p:pic>
      </p:grpSp>
      <p:sp>
        <p:nvSpPr>
          <p:cNvPr id="5" name="TextBox 5"/>
          <p:cNvSpPr txBox="1"/>
          <p:nvPr/>
        </p:nvSpPr>
        <p:spPr>
          <a:xfrm>
            <a:off x="8479767" y="2885133"/>
            <a:ext cx="9065488" cy="445113"/>
          </a:xfrm>
          <a:prstGeom prst="rect">
            <a:avLst/>
          </a:prstGeom>
        </p:spPr>
        <p:txBody>
          <a:bodyPr lIns="0" tIns="0" rIns="0" bIns="0" rtlCol="0" anchor="t">
            <a:spAutoFit/>
          </a:bodyPr>
          <a:lstStyle/>
          <a:p>
            <a:pPr algn="l">
              <a:lnSpc>
                <a:spcPts val="3601"/>
              </a:lnSpc>
            </a:pPr>
            <a:r>
              <a:rPr lang="en-US" sz="2572" dirty="0">
                <a:solidFill>
                  <a:srgbClr val="000000"/>
                </a:solidFill>
                <a:latin typeface="Garet"/>
                <a:ea typeface="Garet"/>
                <a:cs typeface="Garet"/>
                <a:sym typeface="Garet"/>
              </a:rPr>
              <a:t>Explicitly teach academic vocabulary verbs</a:t>
            </a:r>
          </a:p>
        </p:txBody>
      </p:sp>
      <p:sp>
        <p:nvSpPr>
          <p:cNvPr id="6" name="TextBox 6"/>
          <p:cNvSpPr txBox="1"/>
          <p:nvPr/>
        </p:nvSpPr>
        <p:spPr>
          <a:xfrm>
            <a:off x="7529362" y="2885133"/>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7" name="TextBox 7"/>
          <p:cNvSpPr txBox="1"/>
          <p:nvPr/>
        </p:nvSpPr>
        <p:spPr>
          <a:xfrm>
            <a:off x="7201132" y="1617991"/>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Understanding the Prompt</a:t>
            </a:r>
          </a:p>
        </p:txBody>
      </p:sp>
      <p:sp>
        <p:nvSpPr>
          <p:cNvPr id="8" name="TextBox 8"/>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9" name="Group 9"/>
          <p:cNvGrpSpPr/>
          <p:nvPr/>
        </p:nvGrpSpPr>
        <p:grpSpPr>
          <a:xfrm>
            <a:off x="12230644" y="269513"/>
            <a:ext cx="1027844" cy="1027844"/>
            <a:chOff x="0" y="0"/>
            <a:chExt cx="1370458" cy="1370458"/>
          </a:xfrm>
        </p:grpSpPr>
        <p:sp>
          <p:nvSpPr>
            <p:cNvPr id="10" name="Freeform 10"/>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2" name="TextBox 12"/>
          <p:cNvSpPr txBox="1"/>
          <p:nvPr/>
        </p:nvSpPr>
        <p:spPr>
          <a:xfrm>
            <a:off x="8479767" y="3816021"/>
            <a:ext cx="9065488" cy="898417"/>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How to identify where academic vocabulary verbs are implied </a:t>
            </a:r>
          </a:p>
        </p:txBody>
      </p:sp>
      <p:sp>
        <p:nvSpPr>
          <p:cNvPr id="13" name="TextBox 13"/>
          <p:cNvSpPr txBox="1"/>
          <p:nvPr/>
        </p:nvSpPr>
        <p:spPr>
          <a:xfrm>
            <a:off x="7539681" y="3816021"/>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
        <p:nvSpPr>
          <p:cNvPr id="14" name="TextBox 14"/>
          <p:cNvSpPr txBox="1"/>
          <p:nvPr/>
        </p:nvSpPr>
        <p:spPr>
          <a:xfrm>
            <a:off x="8479767" y="5041785"/>
            <a:ext cx="9065488" cy="898417"/>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How to break down a question into a checklist for response</a:t>
            </a:r>
          </a:p>
        </p:txBody>
      </p:sp>
      <p:sp>
        <p:nvSpPr>
          <p:cNvPr id="15" name="TextBox 15"/>
          <p:cNvSpPr txBox="1"/>
          <p:nvPr/>
        </p:nvSpPr>
        <p:spPr>
          <a:xfrm>
            <a:off x="7539681" y="5086350"/>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F7D90712-9C4A-B8E0-CC87-EF48D876A7E3}"/>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5F178106-2DBF-436D-CC4F-09E221A4FD2E}"/>
              </a:ext>
            </a:extLst>
          </p:cNvPr>
          <p:cNvSpPr/>
          <p:nvPr/>
        </p:nvSpPr>
        <p:spPr>
          <a:xfrm>
            <a:off x="-585133" y="9133153"/>
            <a:ext cx="18873133" cy="0"/>
          </a:xfrm>
          <a:prstGeom prst="line">
            <a:avLst/>
          </a:prstGeom>
          <a:ln w="9525" cap="rnd">
            <a:solidFill>
              <a:srgbClr val="000000"/>
            </a:solidFill>
            <a:prstDash val="solid"/>
            <a:headEnd type="none" w="sm" len="sm"/>
            <a:tailEnd type="none" w="sm" len="sm"/>
          </a:ln>
        </p:spPr>
        <p:txBody>
          <a:bodyPr/>
          <a:lstStyle/>
          <a:p>
            <a:endParaRPr lang="en-US"/>
          </a:p>
        </p:txBody>
      </p:sp>
      <p:grpSp>
        <p:nvGrpSpPr>
          <p:cNvPr id="3" name="Group 3">
            <a:extLst>
              <a:ext uri="{FF2B5EF4-FFF2-40B4-BE49-F238E27FC236}">
                <a16:creationId xmlns:a16="http://schemas.microsoft.com/office/drawing/2014/main" id="{6F6A14E3-7DC4-FB14-1BD4-871DECDBA5F6}"/>
              </a:ext>
            </a:extLst>
          </p:cNvPr>
          <p:cNvGrpSpPr/>
          <p:nvPr/>
        </p:nvGrpSpPr>
        <p:grpSpPr>
          <a:xfrm>
            <a:off x="-514350" y="9258300"/>
            <a:ext cx="20015189" cy="3086100"/>
            <a:chOff x="0" y="0"/>
            <a:chExt cx="5271490" cy="812800"/>
          </a:xfrm>
        </p:grpSpPr>
        <p:sp>
          <p:nvSpPr>
            <p:cNvPr id="4" name="Freeform 4">
              <a:extLst>
                <a:ext uri="{FF2B5EF4-FFF2-40B4-BE49-F238E27FC236}">
                  <a16:creationId xmlns:a16="http://schemas.microsoft.com/office/drawing/2014/main" id="{50F05912-842F-8662-AE90-06CBE160C6CB}"/>
                </a:ext>
              </a:extLst>
            </p:cNvPr>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5" name="TextBox 5">
              <a:extLst>
                <a:ext uri="{FF2B5EF4-FFF2-40B4-BE49-F238E27FC236}">
                  <a16:creationId xmlns:a16="http://schemas.microsoft.com/office/drawing/2014/main" id="{1E3594AF-CC14-2297-D6A3-55E5D9E90E41}"/>
                </a:ext>
              </a:extLst>
            </p:cNvPr>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6" name="Freeform 6">
            <a:extLst>
              <a:ext uri="{FF2B5EF4-FFF2-40B4-BE49-F238E27FC236}">
                <a16:creationId xmlns:a16="http://schemas.microsoft.com/office/drawing/2014/main" id="{620C84AD-674C-6CDA-9AF2-BB5649242AD8}"/>
              </a:ext>
            </a:extLst>
          </p:cNvPr>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sp>
        <p:nvSpPr>
          <p:cNvPr id="7" name="TextBox 7">
            <a:extLst>
              <a:ext uri="{FF2B5EF4-FFF2-40B4-BE49-F238E27FC236}">
                <a16:creationId xmlns:a16="http://schemas.microsoft.com/office/drawing/2014/main" id="{7A447F7F-1EB7-1429-8902-641BCEF8AB47}"/>
              </a:ext>
            </a:extLst>
          </p:cNvPr>
          <p:cNvSpPr txBox="1"/>
          <p:nvPr/>
        </p:nvSpPr>
        <p:spPr>
          <a:xfrm>
            <a:off x="1028700" y="807119"/>
            <a:ext cx="12153900" cy="639791"/>
          </a:xfrm>
          <a:prstGeom prst="rect">
            <a:avLst/>
          </a:prstGeom>
        </p:spPr>
        <p:txBody>
          <a:bodyPr wrap="square" lIns="0" tIns="0" rIns="0" bIns="0" rtlCol="0" anchor="t">
            <a:spAutoFit/>
          </a:bodyPr>
          <a:lstStyle/>
          <a:p>
            <a:pPr algn="l">
              <a:lnSpc>
                <a:spcPts val="4530"/>
              </a:lnSpc>
            </a:pPr>
            <a:r>
              <a:rPr lang="en-US" sz="5808" spc="-458" dirty="0">
                <a:solidFill>
                  <a:srgbClr val="000000"/>
                </a:solidFill>
                <a:latin typeface="Archivo Black"/>
                <a:ea typeface="Archivo Black"/>
                <a:cs typeface="Archivo Black"/>
                <a:sym typeface="Archivo Black"/>
              </a:rPr>
              <a:t>Breaking Down a Sample Prompt</a:t>
            </a:r>
          </a:p>
        </p:txBody>
      </p:sp>
      <p:grpSp>
        <p:nvGrpSpPr>
          <p:cNvPr id="16" name="Group 16">
            <a:extLst>
              <a:ext uri="{FF2B5EF4-FFF2-40B4-BE49-F238E27FC236}">
                <a16:creationId xmlns:a16="http://schemas.microsoft.com/office/drawing/2014/main" id="{EA03FEE3-EBAC-87D1-668B-DC6B0BBA96FA}"/>
              </a:ext>
            </a:extLst>
          </p:cNvPr>
          <p:cNvGrpSpPr/>
          <p:nvPr/>
        </p:nvGrpSpPr>
        <p:grpSpPr>
          <a:xfrm>
            <a:off x="15865870" y="294425"/>
            <a:ext cx="1993381" cy="1993381"/>
            <a:chOff x="0" y="0"/>
            <a:chExt cx="2657841" cy="2657841"/>
          </a:xfrm>
        </p:grpSpPr>
        <p:sp>
          <p:nvSpPr>
            <p:cNvPr id="17" name="Freeform 17">
              <a:extLst>
                <a:ext uri="{FF2B5EF4-FFF2-40B4-BE49-F238E27FC236}">
                  <a16:creationId xmlns:a16="http://schemas.microsoft.com/office/drawing/2014/main" id="{9E523D1E-D37B-B066-924F-55776E5CC717}"/>
                </a:ext>
              </a:extLst>
            </p:cNvPr>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8" name="Freeform 18">
              <a:extLst>
                <a:ext uri="{FF2B5EF4-FFF2-40B4-BE49-F238E27FC236}">
                  <a16:creationId xmlns:a16="http://schemas.microsoft.com/office/drawing/2014/main" id="{1D6878A7-1889-B882-D027-AC95B489E944}"/>
                </a:ext>
              </a:extLst>
            </p:cNvPr>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9" name="TextBox 19">
            <a:extLst>
              <a:ext uri="{FF2B5EF4-FFF2-40B4-BE49-F238E27FC236}">
                <a16:creationId xmlns:a16="http://schemas.microsoft.com/office/drawing/2014/main" id="{6B133234-03FC-F5C0-081A-47BE2718884F}"/>
              </a:ext>
            </a:extLst>
          </p:cNvPr>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
        <p:nvSpPr>
          <p:cNvPr id="20" name="TextBox 5">
            <a:extLst>
              <a:ext uri="{FF2B5EF4-FFF2-40B4-BE49-F238E27FC236}">
                <a16:creationId xmlns:a16="http://schemas.microsoft.com/office/drawing/2014/main" id="{1E2EA6F8-E20D-9CD2-DAB4-60D3436700E8}"/>
              </a:ext>
            </a:extLst>
          </p:cNvPr>
          <p:cNvSpPr txBox="1"/>
          <p:nvPr/>
        </p:nvSpPr>
        <p:spPr>
          <a:xfrm>
            <a:off x="1064794" y="2065249"/>
            <a:ext cx="15851605" cy="4138569"/>
          </a:xfrm>
          <a:prstGeom prst="rect">
            <a:avLst/>
          </a:prstGeom>
        </p:spPr>
        <p:txBody>
          <a:bodyPr wrap="square" lIns="0" tIns="0" rIns="0" bIns="0" rtlCol="0" anchor="t">
            <a:spAutoFit/>
          </a:bodyPr>
          <a:lstStyle/>
          <a:p>
            <a:pPr algn="l">
              <a:lnSpc>
                <a:spcPts val="3601"/>
              </a:lnSpc>
            </a:pPr>
            <a:r>
              <a:rPr lang="en-US" sz="2572" dirty="0">
                <a:solidFill>
                  <a:srgbClr val="000000"/>
                </a:solidFill>
                <a:latin typeface="Garet"/>
                <a:ea typeface="Garet"/>
                <a:cs typeface="Garet"/>
                <a:sym typeface="Garet"/>
              </a:rPr>
              <a:t>Since the colonial era, people have expressed their dissatisfaction with government through acts of political protest. However, some protesters are celebrated while others are vilified. What factors determine whether participants in public demonstrations are viewed as patriots or traitors?</a:t>
            </a:r>
          </a:p>
          <a:p>
            <a:pPr marL="457200" indent="-457200">
              <a:lnSpc>
                <a:spcPts val="3601"/>
              </a:lnSpc>
              <a:buFont typeface="Courier New" panose="02070309020205020404" pitchFamily="49" charset="0"/>
              <a:buChar char="o"/>
            </a:pPr>
            <a:r>
              <a:rPr lang="en-US" sz="2572" dirty="0">
                <a:solidFill>
                  <a:srgbClr val="000000"/>
                </a:solidFill>
                <a:latin typeface="Garet"/>
                <a:ea typeface="Garet"/>
                <a:cs typeface="Garet"/>
                <a:sym typeface="Garet"/>
              </a:rPr>
              <a:t>What, if any, common factors exist in both historical and contemporary demonstrations that are viewed as valid and patriotic?</a:t>
            </a:r>
          </a:p>
          <a:p>
            <a:pPr marL="457200" indent="-457200">
              <a:lnSpc>
                <a:spcPts val="3601"/>
              </a:lnSpc>
              <a:buFont typeface="Courier New" panose="02070309020205020404" pitchFamily="49" charset="0"/>
              <a:buChar char="o"/>
            </a:pPr>
            <a:r>
              <a:rPr lang="en-US" sz="2572" dirty="0">
                <a:solidFill>
                  <a:srgbClr val="000000"/>
                </a:solidFill>
                <a:latin typeface="Garet"/>
                <a:ea typeface="Garet"/>
                <a:cs typeface="Garet"/>
                <a:sym typeface="Garet"/>
              </a:rPr>
              <a:t>Under what circumstances, if any, should the government intervene to curtail political protests? </a:t>
            </a:r>
          </a:p>
          <a:p>
            <a:pPr>
              <a:lnSpc>
                <a:spcPts val="3601"/>
              </a:lnSpc>
            </a:pPr>
            <a:endParaRPr lang="en-US" sz="2572" dirty="0">
              <a:solidFill>
                <a:srgbClr val="000000"/>
              </a:solidFill>
              <a:latin typeface="Garet"/>
              <a:ea typeface="Garet"/>
              <a:cs typeface="Garet"/>
              <a:sym typeface="Garet"/>
            </a:endParaRPr>
          </a:p>
        </p:txBody>
      </p:sp>
      <p:sp>
        <p:nvSpPr>
          <p:cNvPr id="21" name="Oval 20">
            <a:extLst>
              <a:ext uri="{FF2B5EF4-FFF2-40B4-BE49-F238E27FC236}">
                <a16:creationId xmlns:a16="http://schemas.microsoft.com/office/drawing/2014/main" id="{C7B897C6-D612-EE45-BDA3-B9DC033F6E34}"/>
              </a:ext>
            </a:extLst>
          </p:cNvPr>
          <p:cNvSpPr/>
          <p:nvPr/>
        </p:nvSpPr>
        <p:spPr>
          <a:xfrm>
            <a:off x="914400" y="2871593"/>
            <a:ext cx="2438400" cy="69228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2" name="Oval 21">
            <a:extLst>
              <a:ext uri="{FF2B5EF4-FFF2-40B4-BE49-F238E27FC236}">
                <a16:creationId xmlns:a16="http://schemas.microsoft.com/office/drawing/2014/main" id="{C9DAB900-DB0A-E01D-3E78-084F55840C75}"/>
              </a:ext>
            </a:extLst>
          </p:cNvPr>
          <p:cNvSpPr/>
          <p:nvPr/>
        </p:nvSpPr>
        <p:spPr>
          <a:xfrm>
            <a:off x="3657600" y="3788392"/>
            <a:ext cx="2895600" cy="69228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3" name="Oval 22">
            <a:extLst>
              <a:ext uri="{FF2B5EF4-FFF2-40B4-BE49-F238E27FC236}">
                <a16:creationId xmlns:a16="http://schemas.microsoft.com/office/drawing/2014/main" id="{A9979DE7-CCAC-28DA-A127-C4EC086947C1}"/>
              </a:ext>
            </a:extLst>
          </p:cNvPr>
          <p:cNvSpPr/>
          <p:nvPr/>
        </p:nvSpPr>
        <p:spPr>
          <a:xfrm>
            <a:off x="7315200" y="4704528"/>
            <a:ext cx="1219200" cy="692282"/>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24" name="TextBox 5">
            <a:extLst>
              <a:ext uri="{FF2B5EF4-FFF2-40B4-BE49-F238E27FC236}">
                <a16:creationId xmlns:a16="http://schemas.microsoft.com/office/drawing/2014/main" id="{50679A88-068C-EA25-B28C-6B63B56C7EA4}"/>
              </a:ext>
            </a:extLst>
          </p:cNvPr>
          <p:cNvSpPr txBox="1"/>
          <p:nvPr/>
        </p:nvSpPr>
        <p:spPr>
          <a:xfrm>
            <a:off x="1064794" y="5875506"/>
            <a:ext cx="15851605" cy="906915"/>
          </a:xfrm>
          <a:prstGeom prst="rect">
            <a:avLst/>
          </a:prstGeom>
        </p:spPr>
        <p:txBody>
          <a:bodyPr wrap="square" lIns="0" tIns="0" rIns="0" bIns="0" rtlCol="0" anchor="t">
            <a:spAutoFit/>
          </a:bodyPr>
          <a:lstStyle/>
          <a:p>
            <a:pPr>
              <a:lnSpc>
                <a:spcPts val="3601"/>
              </a:lnSpc>
            </a:pPr>
            <a:r>
              <a:rPr lang="en-US" sz="2572" b="1" u="sng" dirty="0">
                <a:solidFill>
                  <a:srgbClr val="000000"/>
                </a:solidFill>
                <a:latin typeface="Garet"/>
                <a:ea typeface="Garet"/>
                <a:cs typeface="Garet"/>
                <a:sym typeface="Garet"/>
              </a:rPr>
              <a:t>Justify</a:t>
            </a:r>
            <a:r>
              <a:rPr lang="en-US" sz="2572" dirty="0">
                <a:solidFill>
                  <a:srgbClr val="000000"/>
                </a:solidFill>
                <a:latin typeface="Garet"/>
                <a:ea typeface="Garet"/>
                <a:cs typeface="Garet"/>
                <a:sym typeface="Garet"/>
              </a:rPr>
              <a:t> which factors determine whether participants in public demonstrations are viewed as patriots or traitors.</a:t>
            </a:r>
          </a:p>
        </p:txBody>
      </p:sp>
      <p:sp>
        <p:nvSpPr>
          <p:cNvPr id="25" name="TextBox 5">
            <a:extLst>
              <a:ext uri="{FF2B5EF4-FFF2-40B4-BE49-F238E27FC236}">
                <a16:creationId xmlns:a16="http://schemas.microsoft.com/office/drawing/2014/main" id="{DCEA4B64-17FB-D679-4FA5-E9D165821155}"/>
              </a:ext>
            </a:extLst>
          </p:cNvPr>
          <p:cNvSpPr txBox="1"/>
          <p:nvPr/>
        </p:nvSpPr>
        <p:spPr>
          <a:xfrm>
            <a:off x="1102894" y="6807659"/>
            <a:ext cx="15851605" cy="906915"/>
          </a:xfrm>
          <a:prstGeom prst="rect">
            <a:avLst/>
          </a:prstGeom>
        </p:spPr>
        <p:txBody>
          <a:bodyPr wrap="square" lIns="0" tIns="0" rIns="0" bIns="0" rtlCol="0" anchor="t">
            <a:spAutoFit/>
          </a:bodyPr>
          <a:lstStyle/>
          <a:p>
            <a:pPr marL="457200" indent="-457200">
              <a:lnSpc>
                <a:spcPts val="3601"/>
              </a:lnSpc>
              <a:buFont typeface="Courier New" panose="02070309020205020404" pitchFamily="49" charset="0"/>
              <a:buChar char="o"/>
            </a:pPr>
            <a:r>
              <a:rPr lang="en-US" sz="2572" b="1" u="sng" dirty="0">
                <a:solidFill>
                  <a:srgbClr val="000000"/>
                </a:solidFill>
                <a:latin typeface="Garet"/>
                <a:ea typeface="Garet"/>
                <a:cs typeface="Garet"/>
                <a:sym typeface="Garet"/>
              </a:rPr>
              <a:t>Compare and contrast</a:t>
            </a:r>
            <a:r>
              <a:rPr lang="en-US" sz="2572" dirty="0">
                <a:solidFill>
                  <a:srgbClr val="000000"/>
                </a:solidFill>
                <a:latin typeface="Garet"/>
                <a:ea typeface="Garet"/>
                <a:cs typeface="Garet"/>
                <a:sym typeface="Garet"/>
              </a:rPr>
              <a:t> historical and contemporary demonstrations that are viewed as valid and patriotic.</a:t>
            </a:r>
          </a:p>
        </p:txBody>
      </p:sp>
      <p:sp>
        <p:nvSpPr>
          <p:cNvPr id="26" name="TextBox 5">
            <a:extLst>
              <a:ext uri="{FF2B5EF4-FFF2-40B4-BE49-F238E27FC236}">
                <a16:creationId xmlns:a16="http://schemas.microsoft.com/office/drawing/2014/main" id="{BAC8109E-8E34-20C4-E476-9867F183547B}"/>
              </a:ext>
            </a:extLst>
          </p:cNvPr>
          <p:cNvSpPr txBox="1"/>
          <p:nvPr/>
        </p:nvSpPr>
        <p:spPr>
          <a:xfrm>
            <a:off x="1102894" y="7783120"/>
            <a:ext cx="15851605" cy="906915"/>
          </a:xfrm>
          <a:prstGeom prst="rect">
            <a:avLst/>
          </a:prstGeom>
        </p:spPr>
        <p:txBody>
          <a:bodyPr wrap="square" lIns="0" tIns="0" rIns="0" bIns="0" rtlCol="0" anchor="t">
            <a:spAutoFit/>
          </a:bodyPr>
          <a:lstStyle/>
          <a:p>
            <a:pPr marL="457200" indent="-457200">
              <a:lnSpc>
                <a:spcPts val="3601"/>
              </a:lnSpc>
              <a:buFont typeface="Courier New" panose="02070309020205020404" pitchFamily="49" charset="0"/>
              <a:buChar char="o"/>
            </a:pPr>
            <a:r>
              <a:rPr lang="en-US" sz="2572" b="1" u="sng" dirty="0">
                <a:solidFill>
                  <a:srgbClr val="000000"/>
                </a:solidFill>
                <a:latin typeface="Garet"/>
                <a:ea typeface="Garet"/>
                <a:cs typeface="Garet"/>
                <a:sym typeface="Garet"/>
              </a:rPr>
              <a:t>Argue </a:t>
            </a:r>
            <a:r>
              <a:rPr lang="en-US" sz="2572" dirty="0">
                <a:solidFill>
                  <a:srgbClr val="000000"/>
                </a:solidFill>
                <a:latin typeface="Garet"/>
                <a:ea typeface="Garet"/>
                <a:cs typeface="Garet"/>
                <a:sym typeface="Garet"/>
              </a:rPr>
              <a:t>under what circumstances, if at all, the government should intervene to curtail political protests.</a:t>
            </a:r>
          </a:p>
        </p:txBody>
      </p:sp>
    </p:spTree>
    <p:extLst>
      <p:ext uri="{BB962C8B-B14F-4D97-AF65-F5344CB8AC3E}">
        <p14:creationId xmlns:p14="http://schemas.microsoft.com/office/powerpoint/2010/main" val="4145509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p:bldP spid="25"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369B260F-3EC8-00AE-5715-210F82EACCE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529AEB4-BF1E-CB97-544F-37D633F3C1D8}"/>
              </a:ext>
            </a:extLst>
          </p:cNvPr>
          <p:cNvGrpSpPr/>
          <p:nvPr/>
        </p:nvGrpSpPr>
        <p:grpSpPr>
          <a:xfrm>
            <a:off x="-514350" y="9258300"/>
            <a:ext cx="20015189" cy="3086100"/>
            <a:chOff x="0" y="0"/>
            <a:chExt cx="5271490" cy="812800"/>
          </a:xfrm>
        </p:grpSpPr>
        <p:sp>
          <p:nvSpPr>
            <p:cNvPr id="3" name="Freeform 3">
              <a:extLst>
                <a:ext uri="{FF2B5EF4-FFF2-40B4-BE49-F238E27FC236}">
                  <a16:creationId xmlns:a16="http://schemas.microsoft.com/office/drawing/2014/main" id="{48E77F17-7508-F4D7-730C-BB9B59F308B3}"/>
                </a:ext>
              </a:extLst>
            </p:cNvPr>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a:extLst>
                <a:ext uri="{FF2B5EF4-FFF2-40B4-BE49-F238E27FC236}">
                  <a16:creationId xmlns:a16="http://schemas.microsoft.com/office/drawing/2014/main" id="{ABC45D33-78D0-27C0-0DB1-C0B7208D1E69}"/>
                </a:ext>
              </a:extLst>
            </p:cNvPr>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a:extLst>
              <a:ext uri="{FF2B5EF4-FFF2-40B4-BE49-F238E27FC236}">
                <a16:creationId xmlns:a16="http://schemas.microsoft.com/office/drawing/2014/main" id="{EC4888EE-4ACE-9E1F-BF93-97D6201A8F68}"/>
              </a:ext>
            </a:extLst>
          </p:cNvPr>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6" name="Freeform 6">
            <a:extLst>
              <a:ext uri="{FF2B5EF4-FFF2-40B4-BE49-F238E27FC236}">
                <a16:creationId xmlns:a16="http://schemas.microsoft.com/office/drawing/2014/main" id="{72FCC8A7-D1D0-51EF-F508-8E3E9E5AA80B}"/>
              </a:ext>
            </a:extLst>
          </p:cNvPr>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sp>
        <p:nvSpPr>
          <p:cNvPr id="7" name="Freeform 7">
            <a:extLst>
              <a:ext uri="{FF2B5EF4-FFF2-40B4-BE49-F238E27FC236}">
                <a16:creationId xmlns:a16="http://schemas.microsoft.com/office/drawing/2014/main" id="{51DF67E8-31FE-0A2C-12EA-243212FBA02A}"/>
              </a:ext>
            </a:extLst>
          </p:cNvPr>
          <p:cNvSpPr/>
          <p:nvPr/>
        </p:nvSpPr>
        <p:spPr>
          <a:xfrm>
            <a:off x="454714" y="1028699"/>
            <a:ext cx="13298311" cy="6934194"/>
          </a:xfrm>
          <a:custGeom>
            <a:avLst/>
            <a:gdLst/>
            <a:ahLst/>
            <a:cxnLst/>
            <a:rect l="l" t="t" r="r" b="b"/>
            <a:pathLst>
              <a:path w="12912755" h="7424834">
                <a:moveTo>
                  <a:pt x="0" y="0"/>
                </a:moveTo>
                <a:lnTo>
                  <a:pt x="12912755" y="0"/>
                </a:lnTo>
                <a:lnTo>
                  <a:pt x="12912755" y="7424835"/>
                </a:lnTo>
                <a:lnTo>
                  <a:pt x="0" y="7424835"/>
                </a:lnTo>
                <a:lnTo>
                  <a:pt x="0" y="0"/>
                </a:lnTo>
                <a:close/>
              </a:path>
            </a:pathLst>
          </a:custGeom>
          <a:blipFill>
            <a:blip r:embed="rId3">
              <a:extLst>
                <a:ext uri="{28A0092B-C50C-407E-A947-70E740481C1C}">
                  <a14:useLocalDpi xmlns:a14="http://schemas.microsoft.com/office/drawing/2010/main" val="0"/>
                </a:ext>
              </a:extLst>
            </a:blip>
            <a:stretch>
              <a:fillRect l="-614" t="-2157" r="-2962" b="-5727"/>
            </a:stretch>
          </a:blipFill>
          <a:ln w="9525" cap="sq">
            <a:solidFill>
              <a:srgbClr val="000000"/>
            </a:solidFill>
            <a:prstDash val="solid"/>
            <a:miter/>
          </a:ln>
        </p:spPr>
        <p:txBody>
          <a:bodyPr/>
          <a:lstStyle/>
          <a:p>
            <a:endParaRPr lang="en-US"/>
          </a:p>
        </p:txBody>
      </p:sp>
      <p:grpSp>
        <p:nvGrpSpPr>
          <p:cNvPr id="8" name="Group 8">
            <a:extLst>
              <a:ext uri="{FF2B5EF4-FFF2-40B4-BE49-F238E27FC236}">
                <a16:creationId xmlns:a16="http://schemas.microsoft.com/office/drawing/2014/main" id="{D5925D8F-1C51-F72A-B0CE-B14C1F2A38C8}"/>
              </a:ext>
            </a:extLst>
          </p:cNvPr>
          <p:cNvGrpSpPr/>
          <p:nvPr/>
        </p:nvGrpSpPr>
        <p:grpSpPr>
          <a:xfrm>
            <a:off x="14965865" y="4564176"/>
            <a:ext cx="1601996" cy="1601996"/>
            <a:chOff x="0" y="0"/>
            <a:chExt cx="2135995" cy="2135995"/>
          </a:xfrm>
        </p:grpSpPr>
        <p:sp>
          <p:nvSpPr>
            <p:cNvPr id="9" name="Freeform 9">
              <a:extLst>
                <a:ext uri="{FF2B5EF4-FFF2-40B4-BE49-F238E27FC236}">
                  <a16:creationId xmlns:a16="http://schemas.microsoft.com/office/drawing/2014/main" id="{89A17D03-B101-65A8-6122-5D1C4F8C42D0}"/>
                </a:ext>
              </a:extLst>
            </p:cNvPr>
            <p:cNvSpPr/>
            <p:nvPr/>
          </p:nvSpPr>
          <p:spPr>
            <a:xfrm>
              <a:off x="0" y="0"/>
              <a:ext cx="2135995" cy="2135995"/>
            </a:xfrm>
            <a:custGeom>
              <a:avLst/>
              <a:gdLst/>
              <a:ahLst/>
              <a:cxnLst/>
              <a:rect l="l" t="t" r="r" b="b"/>
              <a:pathLst>
                <a:path w="2135995" h="2135995">
                  <a:moveTo>
                    <a:pt x="0" y="0"/>
                  </a:moveTo>
                  <a:lnTo>
                    <a:pt x="2135995" y="0"/>
                  </a:lnTo>
                  <a:lnTo>
                    <a:pt x="2135995" y="2135995"/>
                  </a:lnTo>
                  <a:lnTo>
                    <a:pt x="0" y="21359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AA99A338-0C43-DF4F-653F-D9E0BE250E10}"/>
                </a:ext>
              </a:extLst>
            </p:cNvPr>
            <p:cNvSpPr/>
            <p:nvPr/>
          </p:nvSpPr>
          <p:spPr>
            <a:xfrm>
              <a:off x="0" y="0"/>
              <a:ext cx="2135995" cy="2135995"/>
            </a:xfrm>
            <a:custGeom>
              <a:avLst/>
              <a:gdLst/>
              <a:ahLst/>
              <a:cxnLst/>
              <a:rect l="l" t="t" r="r" b="b"/>
              <a:pathLst>
                <a:path w="2135995" h="2135995">
                  <a:moveTo>
                    <a:pt x="0" y="0"/>
                  </a:moveTo>
                  <a:lnTo>
                    <a:pt x="2135995" y="0"/>
                  </a:lnTo>
                  <a:lnTo>
                    <a:pt x="2135995" y="2135995"/>
                  </a:lnTo>
                  <a:lnTo>
                    <a:pt x="0" y="21359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1" name="TextBox 11">
            <a:extLst>
              <a:ext uri="{FF2B5EF4-FFF2-40B4-BE49-F238E27FC236}">
                <a16:creationId xmlns:a16="http://schemas.microsoft.com/office/drawing/2014/main" id="{C502BE02-0DAA-79E2-AB2D-A5137CB25C67}"/>
              </a:ext>
            </a:extLst>
          </p:cNvPr>
          <p:cNvSpPr txBox="1"/>
          <p:nvPr/>
        </p:nvSpPr>
        <p:spPr>
          <a:xfrm>
            <a:off x="13805488" y="1234813"/>
            <a:ext cx="4027797" cy="2996205"/>
          </a:xfrm>
          <a:prstGeom prst="rect">
            <a:avLst/>
          </a:prstGeom>
        </p:spPr>
        <p:txBody>
          <a:bodyPr lIns="0" tIns="0" rIns="0" bIns="0" rtlCol="0" anchor="t">
            <a:spAutoFit/>
          </a:bodyPr>
          <a:lstStyle/>
          <a:p>
            <a:pPr marL="0" lvl="0" indent="0" algn="ctr">
              <a:lnSpc>
                <a:spcPts val="5808"/>
              </a:lnSpc>
              <a:spcBef>
                <a:spcPct val="0"/>
              </a:spcBef>
            </a:pPr>
            <a:r>
              <a:rPr lang="en-US" sz="5808" spc="-458" dirty="0">
                <a:solidFill>
                  <a:srgbClr val="000000"/>
                </a:solidFill>
                <a:latin typeface="Archivo Black"/>
                <a:ea typeface="Archivo Black"/>
                <a:cs typeface="Archivo Black"/>
                <a:sym typeface="Archivo Black"/>
              </a:rPr>
              <a:t>Turn the Prompt into a Checklist</a:t>
            </a:r>
          </a:p>
        </p:txBody>
      </p:sp>
      <p:sp>
        <p:nvSpPr>
          <p:cNvPr id="12" name="TextBox 12">
            <a:extLst>
              <a:ext uri="{FF2B5EF4-FFF2-40B4-BE49-F238E27FC236}">
                <a16:creationId xmlns:a16="http://schemas.microsoft.com/office/drawing/2014/main" id="{B449B352-9396-11AB-D05B-F4BF3B8BFCD1}"/>
              </a:ext>
            </a:extLst>
          </p:cNvPr>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extLst>
      <p:ext uri="{BB962C8B-B14F-4D97-AF65-F5344CB8AC3E}">
        <p14:creationId xmlns:p14="http://schemas.microsoft.com/office/powerpoint/2010/main" val="23211197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3986463"/>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0154" r="43264"/>
            <a:stretch>
              <a:fillRect/>
            </a:stretch>
          </p:blipFill>
          <p:spPr>
            <a:xfrm>
              <a:off x="0" y="0"/>
              <a:ext cx="9601509" cy="13716000"/>
            </a:xfrm>
            <a:prstGeom prst="rect">
              <a:avLst/>
            </a:prstGeom>
          </p:spPr>
        </p:pic>
      </p:grpSp>
      <p:sp>
        <p:nvSpPr>
          <p:cNvPr id="5" name="TextBox 5"/>
          <p:cNvSpPr txBox="1"/>
          <p:nvPr/>
        </p:nvSpPr>
        <p:spPr>
          <a:xfrm>
            <a:off x="8479767" y="2885133"/>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Restate and Answer the Question</a:t>
            </a:r>
          </a:p>
        </p:txBody>
      </p:sp>
      <p:sp>
        <p:nvSpPr>
          <p:cNvPr id="6" name="TextBox 6"/>
          <p:cNvSpPr txBox="1"/>
          <p:nvPr/>
        </p:nvSpPr>
        <p:spPr>
          <a:xfrm>
            <a:off x="7529362" y="2885133"/>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7" name="TextBox 7"/>
          <p:cNvSpPr txBox="1"/>
          <p:nvPr/>
        </p:nvSpPr>
        <p:spPr>
          <a:xfrm>
            <a:off x="7201132" y="1617991"/>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Outling a Response</a:t>
            </a:r>
          </a:p>
        </p:txBody>
      </p:sp>
      <p:sp>
        <p:nvSpPr>
          <p:cNvPr id="8" name="TextBox 8"/>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9" name="Group 9"/>
          <p:cNvGrpSpPr/>
          <p:nvPr/>
        </p:nvGrpSpPr>
        <p:grpSpPr>
          <a:xfrm>
            <a:off x="12230644" y="269513"/>
            <a:ext cx="1027844" cy="1027844"/>
            <a:chOff x="0" y="0"/>
            <a:chExt cx="1370458" cy="1370458"/>
          </a:xfrm>
        </p:grpSpPr>
        <p:sp>
          <p:nvSpPr>
            <p:cNvPr id="10" name="Freeform 10"/>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2" name="TextBox 12"/>
          <p:cNvSpPr txBox="1"/>
          <p:nvPr/>
        </p:nvSpPr>
        <p:spPr>
          <a:xfrm>
            <a:off x="8479767" y="3816021"/>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Give &amp; Explain Evidence</a:t>
            </a:r>
          </a:p>
        </p:txBody>
      </p:sp>
      <p:sp>
        <p:nvSpPr>
          <p:cNvPr id="13" name="TextBox 13"/>
          <p:cNvSpPr txBox="1"/>
          <p:nvPr/>
        </p:nvSpPr>
        <p:spPr>
          <a:xfrm>
            <a:off x="7539681" y="3816021"/>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
        <p:nvSpPr>
          <p:cNvPr id="14" name="TextBox 14"/>
          <p:cNvSpPr txBox="1"/>
          <p:nvPr/>
        </p:nvSpPr>
        <p:spPr>
          <a:xfrm>
            <a:off x="8479767" y="4746909"/>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Summarize and Transition</a:t>
            </a:r>
          </a:p>
        </p:txBody>
      </p:sp>
      <p:sp>
        <p:nvSpPr>
          <p:cNvPr id="15" name="TextBox 15"/>
          <p:cNvSpPr txBox="1"/>
          <p:nvPr/>
        </p:nvSpPr>
        <p:spPr>
          <a:xfrm>
            <a:off x="7539681" y="4686136"/>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2" name="Group 2"/>
          <p:cNvGrpSpPr/>
          <p:nvPr/>
        </p:nvGrpSpPr>
        <p:grpSpPr>
          <a:xfrm>
            <a:off x="-514350" y="9258300"/>
            <a:ext cx="20015189" cy="3086100"/>
            <a:chOff x="0" y="0"/>
            <a:chExt cx="5271490" cy="812800"/>
          </a:xfrm>
        </p:grpSpPr>
        <p:sp>
          <p:nvSpPr>
            <p:cNvPr id="3" name="Freeform 3"/>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6" name="Freeform 6"/>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sp>
        <p:nvSpPr>
          <p:cNvPr id="7" name="Freeform 7"/>
          <p:cNvSpPr/>
          <p:nvPr/>
        </p:nvSpPr>
        <p:spPr>
          <a:xfrm>
            <a:off x="378384" y="880755"/>
            <a:ext cx="12912755" cy="7424834"/>
          </a:xfrm>
          <a:custGeom>
            <a:avLst/>
            <a:gdLst/>
            <a:ahLst/>
            <a:cxnLst/>
            <a:rect l="l" t="t" r="r" b="b"/>
            <a:pathLst>
              <a:path w="12912755" h="7424834">
                <a:moveTo>
                  <a:pt x="0" y="0"/>
                </a:moveTo>
                <a:lnTo>
                  <a:pt x="12912755" y="0"/>
                </a:lnTo>
                <a:lnTo>
                  <a:pt x="12912755" y="7424835"/>
                </a:lnTo>
                <a:lnTo>
                  <a:pt x="0" y="7424835"/>
                </a:lnTo>
                <a:lnTo>
                  <a:pt x="0" y="0"/>
                </a:lnTo>
                <a:close/>
              </a:path>
            </a:pathLst>
          </a:custGeom>
          <a:blipFill>
            <a:blip r:embed="rId3">
              <a:extLst>
                <a:ext uri="{28A0092B-C50C-407E-A947-70E740481C1C}">
                  <a14:useLocalDpi xmlns:a14="http://schemas.microsoft.com/office/drawing/2010/main" val="0"/>
                </a:ext>
              </a:extLst>
            </a:blip>
            <a:stretch>
              <a:fillRect/>
            </a:stretch>
          </a:blipFill>
          <a:ln w="9525" cap="sq">
            <a:solidFill>
              <a:srgbClr val="000000"/>
            </a:solidFill>
            <a:prstDash val="solid"/>
            <a:miter/>
          </a:ln>
        </p:spPr>
        <p:txBody>
          <a:bodyPr/>
          <a:lstStyle/>
          <a:p>
            <a:endParaRPr lang="en-US"/>
          </a:p>
        </p:txBody>
      </p:sp>
      <p:grpSp>
        <p:nvGrpSpPr>
          <p:cNvPr id="8" name="Group 8"/>
          <p:cNvGrpSpPr/>
          <p:nvPr/>
        </p:nvGrpSpPr>
        <p:grpSpPr>
          <a:xfrm>
            <a:off x="16686004" y="0"/>
            <a:ext cx="1601996" cy="1601996"/>
            <a:chOff x="0" y="0"/>
            <a:chExt cx="2135995" cy="2135995"/>
          </a:xfrm>
        </p:grpSpPr>
        <p:sp>
          <p:nvSpPr>
            <p:cNvPr id="9" name="Freeform 9"/>
            <p:cNvSpPr/>
            <p:nvPr/>
          </p:nvSpPr>
          <p:spPr>
            <a:xfrm>
              <a:off x="0" y="0"/>
              <a:ext cx="2135995" cy="2135995"/>
            </a:xfrm>
            <a:custGeom>
              <a:avLst/>
              <a:gdLst/>
              <a:ahLst/>
              <a:cxnLst/>
              <a:rect l="l" t="t" r="r" b="b"/>
              <a:pathLst>
                <a:path w="2135995" h="2135995">
                  <a:moveTo>
                    <a:pt x="0" y="0"/>
                  </a:moveTo>
                  <a:lnTo>
                    <a:pt x="2135995" y="0"/>
                  </a:lnTo>
                  <a:lnTo>
                    <a:pt x="2135995" y="2135995"/>
                  </a:lnTo>
                  <a:lnTo>
                    <a:pt x="0" y="21359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p:cNvSpPr/>
            <p:nvPr/>
          </p:nvSpPr>
          <p:spPr>
            <a:xfrm>
              <a:off x="0" y="0"/>
              <a:ext cx="2135995" cy="2135995"/>
            </a:xfrm>
            <a:custGeom>
              <a:avLst/>
              <a:gdLst/>
              <a:ahLst/>
              <a:cxnLst/>
              <a:rect l="l" t="t" r="r" b="b"/>
              <a:pathLst>
                <a:path w="2135995" h="2135995">
                  <a:moveTo>
                    <a:pt x="0" y="0"/>
                  </a:moveTo>
                  <a:lnTo>
                    <a:pt x="2135995" y="0"/>
                  </a:lnTo>
                  <a:lnTo>
                    <a:pt x="2135995" y="2135995"/>
                  </a:lnTo>
                  <a:lnTo>
                    <a:pt x="0" y="21359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1" name="TextBox 11"/>
          <p:cNvSpPr txBox="1"/>
          <p:nvPr/>
        </p:nvSpPr>
        <p:spPr>
          <a:xfrm>
            <a:off x="13775671" y="1638705"/>
            <a:ext cx="4027797" cy="1508618"/>
          </a:xfrm>
          <a:prstGeom prst="rect">
            <a:avLst/>
          </a:prstGeom>
        </p:spPr>
        <p:txBody>
          <a:bodyPr lIns="0" tIns="0" rIns="0" bIns="0" rtlCol="0" anchor="t">
            <a:spAutoFit/>
          </a:bodyPr>
          <a:lstStyle/>
          <a:p>
            <a:pPr marL="0" lvl="0" indent="0" algn="ctr">
              <a:lnSpc>
                <a:spcPts val="5808"/>
              </a:lnSpc>
              <a:spcBef>
                <a:spcPct val="0"/>
              </a:spcBef>
            </a:pPr>
            <a:r>
              <a:rPr lang="en-US" sz="5808" spc="-458" dirty="0">
                <a:solidFill>
                  <a:srgbClr val="000000"/>
                </a:solidFill>
                <a:latin typeface="Archivo Black"/>
                <a:ea typeface="Archivo Black"/>
                <a:cs typeface="Archivo Black"/>
                <a:sym typeface="Archivo Black"/>
              </a:rPr>
              <a:t>Sample Response</a:t>
            </a:r>
          </a:p>
        </p:txBody>
      </p:sp>
      <p:sp>
        <p:nvSpPr>
          <p:cNvPr id="12" name="TextBox 12"/>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
        <p:nvSpPr>
          <p:cNvPr id="13" name="TextBox 5">
            <a:extLst>
              <a:ext uri="{FF2B5EF4-FFF2-40B4-BE49-F238E27FC236}">
                <a16:creationId xmlns:a16="http://schemas.microsoft.com/office/drawing/2014/main" id="{3838DF13-AE8C-1A32-A673-16DE0CDDBA83}"/>
              </a:ext>
            </a:extLst>
          </p:cNvPr>
          <p:cNvSpPr txBox="1"/>
          <p:nvPr/>
        </p:nvSpPr>
        <p:spPr>
          <a:xfrm>
            <a:off x="13517457" y="3328149"/>
            <a:ext cx="4618143" cy="2753574"/>
          </a:xfrm>
          <a:prstGeom prst="rect">
            <a:avLst/>
          </a:prstGeom>
        </p:spPr>
        <p:txBody>
          <a:bodyPr wrap="square" lIns="0" tIns="0" rIns="0" bIns="0" rtlCol="0" anchor="t">
            <a:spAutoFit/>
          </a:bodyPr>
          <a:lstStyle/>
          <a:p>
            <a:pPr algn="l">
              <a:lnSpc>
                <a:spcPts val="3601"/>
              </a:lnSpc>
            </a:pPr>
            <a:r>
              <a:rPr lang="en-US" sz="2572" dirty="0">
                <a:solidFill>
                  <a:srgbClr val="000000"/>
                </a:solidFill>
                <a:latin typeface="Garet"/>
                <a:ea typeface="Garet"/>
                <a:cs typeface="Garet"/>
                <a:sym typeface="Garet"/>
              </a:rPr>
              <a:t>Color Key:</a:t>
            </a:r>
          </a:p>
          <a:p>
            <a:pPr algn="l">
              <a:lnSpc>
                <a:spcPts val="3601"/>
              </a:lnSpc>
            </a:pPr>
            <a:endParaRPr lang="en-US" sz="2572" dirty="0">
              <a:solidFill>
                <a:srgbClr val="000000"/>
              </a:solidFill>
              <a:latin typeface="Garet"/>
              <a:ea typeface="Garet"/>
              <a:cs typeface="Garet"/>
              <a:sym typeface="Garet"/>
            </a:endParaRPr>
          </a:p>
          <a:p>
            <a:pPr algn="l">
              <a:lnSpc>
                <a:spcPts val="3601"/>
              </a:lnSpc>
            </a:pPr>
            <a:r>
              <a:rPr lang="en-US" sz="2572" b="1" dirty="0">
                <a:solidFill>
                  <a:srgbClr val="FF0000"/>
                </a:solidFill>
                <a:latin typeface="Garet"/>
                <a:ea typeface="Garet"/>
                <a:cs typeface="Garet"/>
                <a:sym typeface="Garet"/>
              </a:rPr>
              <a:t>Restate &amp; Answer</a:t>
            </a:r>
          </a:p>
          <a:p>
            <a:pPr algn="l">
              <a:lnSpc>
                <a:spcPts val="3601"/>
              </a:lnSpc>
            </a:pPr>
            <a:r>
              <a:rPr lang="en-US" sz="2572" b="1" dirty="0">
                <a:solidFill>
                  <a:schemeClr val="accent6"/>
                </a:solidFill>
                <a:latin typeface="Garet"/>
                <a:ea typeface="Garet"/>
                <a:cs typeface="Garet"/>
                <a:sym typeface="Garet"/>
              </a:rPr>
              <a:t>Give Evidence</a:t>
            </a:r>
          </a:p>
          <a:p>
            <a:pPr algn="l">
              <a:lnSpc>
                <a:spcPts val="3601"/>
              </a:lnSpc>
            </a:pPr>
            <a:r>
              <a:rPr lang="en-US" sz="2572" b="1" dirty="0">
                <a:solidFill>
                  <a:srgbClr val="00B050"/>
                </a:solidFill>
                <a:latin typeface="Garet"/>
                <a:ea typeface="Garet"/>
                <a:cs typeface="Garet"/>
                <a:sym typeface="Garet"/>
              </a:rPr>
              <a:t>Explain Evidence</a:t>
            </a:r>
          </a:p>
          <a:p>
            <a:pPr algn="l">
              <a:lnSpc>
                <a:spcPts val="3601"/>
              </a:lnSpc>
            </a:pPr>
            <a:r>
              <a:rPr lang="en-US" sz="2572" b="1" dirty="0">
                <a:solidFill>
                  <a:srgbClr val="0070C0"/>
                </a:solidFill>
                <a:latin typeface="Garet"/>
                <a:ea typeface="Garet"/>
                <a:cs typeface="Garet"/>
                <a:sym typeface="Garet"/>
              </a:rPr>
              <a:t>Summarize &amp; Transition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3">
              <a:extLst>
                <a:ext uri="{28A0092B-C50C-407E-A947-70E740481C1C}">
                  <a14:useLocalDpi xmlns:a14="http://schemas.microsoft.com/office/drawing/2010/main" val="0"/>
                </a:ext>
              </a:extLst>
            </a:blip>
            <a:srcRect l="9366" r="44052"/>
            <a:stretch>
              <a:fillRect/>
            </a:stretch>
          </p:blipFill>
          <p:spPr>
            <a:xfrm>
              <a:off x="0" y="0"/>
              <a:ext cx="9601509" cy="13716000"/>
            </a:xfrm>
            <a:prstGeom prst="rect">
              <a:avLst/>
            </a:prstGeom>
          </p:spPr>
        </p:pic>
      </p:grpSp>
      <p:sp>
        <p:nvSpPr>
          <p:cNvPr id="5" name="TextBox 5"/>
          <p:cNvSpPr txBox="1"/>
          <p:nvPr/>
        </p:nvSpPr>
        <p:spPr>
          <a:xfrm>
            <a:off x="8459129" y="3799129"/>
            <a:ext cx="9065488" cy="445113"/>
          </a:xfrm>
          <a:prstGeom prst="rect">
            <a:avLst/>
          </a:prstGeom>
        </p:spPr>
        <p:txBody>
          <a:bodyPr lIns="0" tIns="0" rIns="0" bIns="0" rtlCol="0" anchor="t">
            <a:spAutoFit/>
          </a:bodyPr>
          <a:lstStyle/>
          <a:p>
            <a:pPr algn="l">
              <a:lnSpc>
                <a:spcPts val="3601"/>
              </a:lnSpc>
            </a:pPr>
            <a:r>
              <a:rPr lang="en-US" sz="2572" dirty="0">
                <a:solidFill>
                  <a:srgbClr val="000000"/>
                </a:solidFill>
                <a:latin typeface="Garet"/>
                <a:ea typeface="Garet"/>
                <a:cs typeface="Garet"/>
                <a:sym typeface="Garet"/>
              </a:rPr>
              <a:t>Having a peer read your paper aloud to you</a:t>
            </a:r>
          </a:p>
        </p:txBody>
      </p:sp>
      <p:sp>
        <p:nvSpPr>
          <p:cNvPr id="6" name="TextBox 6"/>
          <p:cNvSpPr txBox="1"/>
          <p:nvPr/>
        </p:nvSpPr>
        <p:spPr>
          <a:xfrm>
            <a:off x="7529362" y="2885133"/>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7" name="TextBox 7"/>
          <p:cNvSpPr txBox="1"/>
          <p:nvPr/>
        </p:nvSpPr>
        <p:spPr>
          <a:xfrm>
            <a:off x="7201132" y="1617991"/>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Proofreading Strategies</a:t>
            </a:r>
          </a:p>
        </p:txBody>
      </p:sp>
      <p:sp>
        <p:nvSpPr>
          <p:cNvPr id="8" name="TextBox 8"/>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9" name="Group 9"/>
          <p:cNvGrpSpPr/>
          <p:nvPr/>
        </p:nvGrpSpPr>
        <p:grpSpPr>
          <a:xfrm>
            <a:off x="12230644" y="269513"/>
            <a:ext cx="1027844" cy="1027844"/>
            <a:chOff x="0" y="0"/>
            <a:chExt cx="1370458" cy="1370458"/>
          </a:xfrm>
        </p:grpSpPr>
        <p:sp>
          <p:nvSpPr>
            <p:cNvPr id="10" name="Freeform 10"/>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2" name="TextBox 12"/>
          <p:cNvSpPr txBox="1"/>
          <p:nvPr/>
        </p:nvSpPr>
        <p:spPr>
          <a:xfrm>
            <a:off x="8459129" y="2885132"/>
            <a:ext cx="9065488" cy="445113"/>
          </a:xfrm>
          <a:prstGeom prst="rect">
            <a:avLst/>
          </a:prstGeom>
        </p:spPr>
        <p:txBody>
          <a:bodyPr lIns="0" tIns="0" rIns="0" bIns="0" rtlCol="0" anchor="t">
            <a:spAutoFit/>
          </a:bodyPr>
          <a:lstStyle/>
          <a:p>
            <a:pPr algn="l">
              <a:lnSpc>
                <a:spcPts val="3601"/>
              </a:lnSpc>
            </a:pPr>
            <a:r>
              <a:rPr lang="en-US" sz="2572" dirty="0">
                <a:solidFill>
                  <a:srgbClr val="000000"/>
                </a:solidFill>
                <a:latin typeface="Garet"/>
                <a:ea typeface="Garet"/>
                <a:cs typeface="Garet"/>
                <a:sym typeface="Garet"/>
              </a:rPr>
              <a:t>Highlighting your draft</a:t>
            </a:r>
          </a:p>
        </p:txBody>
      </p:sp>
      <p:sp>
        <p:nvSpPr>
          <p:cNvPr id="13" name="TextBox 13"/>
          <p:cNvSpPr txBox="1"/>
          <p:nvPr/>
        </p:nvSpPr>
        <p:spPr>
          <a:xfrm>
            <a:off x="7539681" y="3816021"/>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11086868" y="0"/>
            <a:ext cx="7201132" cy="10287000"/>
            <a:chOff x="0" y="0"/>
            <a:chExt cx="9601509" cy="13716000"/>
          </a:xfrm>
        </p:grpSpPr>
        <p:pic>
          <p:nvPicPr>
            <p:cNvPr id="4"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3537" r="44037" b="9091"/>
            <a:stretch>
              <a:fillRect/>
            </a:stretch>
          </p:blipFill>
          <p:spPr>
            <a:xfrm>
              <a:off x="0" y="0"/>
              <a:ext cx="9601509" cy="13716000"/>
            </a:xfrm>
            <a:prstGeom prst="rect">
              <a:avLst/>
            </a:prstGeom>
          </p:spPr>
        </p:pic>
      </p:grpSp>
      <p:sp>
        <p:nvSpPr>
          <p:cNvPr id="5" name="TextBox 5"/>
          <p:cNvSpPr txBox="1"/>
          <p:nvPr/>
        </p:nvSpPr>
        <p:spPr>
          <a:xfrm>
            <a:off x="0" y="3698135"/>
            <a:ext cx="11086868" cy="2996205"/>
          </a:xfrm>
          <a:prstGeom prst="rect">
            <a:avLst/>
          </a:prstGeom>
        </p:spPr>
        <p:txBody>
          <a:bodyPr lIns="0" tIns="0" rIns="0" bIns="0" rtlCol="0" anchor="t">
            <a:spAutoFit/>
          </a:bodyPr>
          <a:lstStyle/>
          <a:p>
            <a:pPr marL="0" lvl="0" indent="0" algn="ctr">
              <a:lnSpc>
                <a:spcPts val="5808"/>
              </a:lnSpc>
              <a:spcBef>
                <a:spcPct val="0"/>
              </a:spcBef>
            </a:pPr>
            <a:r>
              <a:rPr lang="en-US" sz="5808" spc="-458" dirty="0">
                <a:solidFill>
                  <a:srgbClr val="000000"/>
                </a:solidFill>
                <a:latin typeface="Archivo Black"/>
                <a:ea typeface="Archivo Black"/>
                <a:cs typeface="Archivo Black"/>
                <a:sym typeface="Archivo Black"/>
              </a:rPr>
              <a:t>What strategies do you currently use to support students as they read complex texts in your classroom?</a:t>
            </a:r>
          </a:p>
        </p:txBody>
      </p:sp>
      <p:sp>
        <p:nvSpPr>
          <p:cNvPr id="6" name="TextBox 6"/>
          <p:cNvSpPr txBox="1"/>
          <p:nvPr/>
        </p:nvSpPr>
        <p:spPr>
          <a:xfrm>
            <a:off x="328230" y="9716259"/>
            <a:ext cx="5589786" cy="305485"/>
          </a:xfrm>
          <a:prstGeom prst="rect">
            <a:avLst/>
          </a:prstGeom>
        </p:spPr>
        <p:txBody>
          <a:bodyPr lIns="0" tIns="0" rIns="0" bIns="0" rtlCol="0" anchor="t">
            <a:spAutoFit/>
          </a:bodyPr>
          <a:lstStyle/>
          <a:p>
            <a:pPr marL="0" lvl="0" indent="0" algn="just">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7" name="Group 7"/>
          <p:cNvGrpSpPr/>
          <p:nvPr/>
        </p:nvGrpSpPr>
        <p:grpSpPr>
          <a:xfrm>
            <a:off x="5029512" y="269513"/>
            <a:ext cx="1027844" cy="1027844"/>
            <a:chOff x="0" y="0"/>
            <a:chExt cx="1370458" cy="1370458"/>
          </a:xfrm>
        </p:grpSpPr>
        <p:sp>
          <p:nvSpPr>
            <p:cNvPr id="8" name="Freeform 8"/>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40720" r="12698"/>
            <a:stretch>
              <a:fillRect/>
            </a:stretch>
          </p:blipFill>
          <p:spPr>
            <a:xfrm>
              <a:off x="0" y="0"/>
              <a:ext cx="9601509" cy="13716000"/>
            </a:xfrm>
            <a:prstGeom prst="rect">
              <a:avLst/>
            </a:prstGeom>
          </p:spPr>
        </p:pic>
      </p:grpSp>
      <p:sp>
        <p:nvSpPr>
          <p:cNvPr id="5" name="TextBox 5"/>
          <p:cNvSpPr txBox="1"/>
          <p:nvPr/>
        </p:nvSpPr>
        <p:spPr>
          <a:xfrm>
            <a:off x="8479767" y="2885133"/>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Annotation for engaging with the text</a:t>
            </a:r>
          </a:p>
        </p:txBody>
      </p:sp>
      <p:sp>
        <p:nvSpPr>
          <p:cNvPr id="6" name="TextBox 6"/>
          <p:cNvSpPr txBox="1"/>
          <p:nvPr/>
        </p:nvSpPr>
        <p:spPr>
          <a:xfrm>
            <a:off x="7529362" y="2885133"/>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7" name="TextBox 7"/>
          <p:cNvSpPr txBox="1"/>
          <p:nvPr/>
        </p:nvSpPr>
        <p:spPr>
          <a:xfrm>
            <a:off x="7201132" y="1617991"/>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Effective Annotation Strategies</a:t>
            </a:r>
          </a:p>
        </p:txBody>
      </p:sp>
      <p:sp>
        <p:nvSpPr>
          <p:cNvPr id="8" name="TextBox 8"/>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9" name="Group 9"/>
          <p:cNvGrpSpPr/>
          <p:nvPr/>
        </p:nvGrpSpPr>
        <p:grpSpPr>
          <a:xfrm>
            <a:off x="12230644" y="269513"/>
            <a:ext cx="1027844" cy="1027844"/>
            <a:chOff x="0" y="0"/>
            <a:chExt cx="1370458" cy="1370458"/>
          </a:xfrm>
        </p:grpSpPr>
        <p:sp>
          <p:nvSpPr>
            <p:cNvPr id="10" name="Freeform 10"/>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2" name="TextBox 12"/>
          <p:cNvSpPr txBox="1"/>
          <p:nvPr/>
        </p:nvSpPr>
        <p:spPr>
          <a:xfrm>
            <a:off x="8479767" y="3816021"/>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Annotation to prepare for a task</a:t>
            </a:r>
          </a:p>
        </p:txBody>
      </p:sp>
      <p:sp>
        <p:nvSpPr>
          <p:cNvPr id="13" name="TextBox 13"/>
          <p:cNvSpPr txBox="1"/>
          <p:nvPr/>
        </p:nvSpPr>
        <p:spPr>
          <a:xfrm>
            <a:off x="7539681" y="3816021"/>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
        <p:nvSpPr>
          <p:cNvPr id="14" name="TextBox 14"/>
          <p:cNvSpPr txBox="1"/>
          <p:nvPr/>
        </p:nvSpPr>
        <p:spPr>
          <a:xfrm>
            <a:off x="8479767" y="4746909"/>
            <a:ext cx="9065488" cy="445113"/>
          </a:xfrm>
          <a:prstGeom prst="rect">
            <a:avLst/>
          </a:prstGeom>
        </p:spPr>
        <p:txBody>
          <a:bodyPr lIns="0" tIns="0" rIns="0" bIns="0" rtlCol="0" anchor="t">
            <a:spAutoFit/>
          </a:bodyPr>
          <a:lstStyle/>
          <a:p>
            <a:pPr algn="l">
              <a:lnSpc>
                <a:spcPts val="3601"/>
              </a:lnSpc>
            </a:pPr>
            <a:r>
              <a:rPr lang="en-US" sz="2572" dirty="0">
                <a:solidFill>
                  <a:srgbClr val="000000"/>
                </a:solidFill>
                <a:latin typeface="Garet"/>
                <a:ea typeface="Garet"/>
                <a:cs typeface="Garet"/>
                <a:sym typeface="Garet"/>
              </a:rPr>
              <a:t>Double-Entry Journals</a:t>
            </a:r>
          </a:p>
        </p:txBody>
      </p:sp>
      <p:sp>
        <p:nvSpPr>
          <p:cNvPr id="15" name="TextBox 15"/>
          <p:cNvSpPr txBox="1"/>
          <p:nvPr/>
        </p:nvSpPr>
        <p:spPr>
          <a:xfrm>
            <a:off x="7539681" y="4759160"/>
            <a:ext cx="601537" cy="457364"/>
          </a:xfrm>
          <a:prstGeom prst="rect">
            <a:avLst/>
          </a:prstGeom>
        </p:spPr>
        <p:txBody>
          <a:bodyPr lIns="0" tIns="0" rIns="0" bIns="0" rtlCol="0" anchor="t">
            <a:spAutoFit/>
          </a:bodyPr>
          <a:lstStyle/>
          <a:p>
            <a:pPr algn="r">
              <a:lnSpc>
                <a:spcPts val="3601"/>
              </a:lnSpc>
            </a:pPr>
            <a:r>
              <a:rPr lang="en-US" sz="2572" b="1" dirty="0">
                <a:solidFill>
                  <a:srgbClr val="000000"/>
                </a:solidFill>
                <a:latin typeface="Garet Bold"/>
                <a:ea typeface="Garet Bold"/>
                <a:cs typeface="Garet Bold"/>
                <a:sym typeface="Garet Bold"/>
              </a:rPr>
              <a:t>03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10287000" y="0"/>
                </a:moveTo>
                <a:lnTo>
                  <a:pt x="10287000" y="18288000"/>
                </a:lnTo>
                <a:lnTo>
                  <a:pt x="0" y="18288000"/>
                </a:lnTo>
                <a:lnTo>
                  <a:pt x="0" y="0"/>
                </a:lnTo>
                <a:lnTo>
                  <a:pt x="10287000" y="0"/>
                </a:lnTo>
                <a:close/>
              </a:path>
            </a:pathLst>
          </a:custGeom>
          <a:blipFill>
            <a:blip r:embed="rId2"/>
            <a:stretch>
              <a:fillRect l="-17000" r="-17000"/>
            </a:stretch>
          </a:blipFill>
        </p:spPr>
        <p:txBody>
          <a:bodyPr/>
          <a:lstStyle/>
          <a:p>
            <a:endParaRPr lang="en-US"/>
          </a:p>
        </p:txBody>
      </p:sp>
      <p:sp>
        <p:nvSpPr>
          <p:cNvPr id="3" name="Freeform 3"/>
          <p:cNvSpPr/>
          <p:nvPr/>
        </p:nvSpPr>
        <p:spPr>
          <a:xfrm>
            <a:off x="-1598790" y="1559650"/>
            <a:ext cx="9125543" cy="7167700"/>
          </a:xfrm>
          <a:custGeom>
            <a:avLst/>
            <a:gdLst/>
            <a:ahLst/>
            <a:cxnLst/>
            <a:rect l="l" t="t" r="r" b="b"/>
            <a:pathLst>
              <a:path w="9125543" h="7167700">
                <a:moveTo>
                  <a:pt x="0" y="0"/>
                </a:moveTo>
                <a:lnTo>
                  <a:pt x="9125544" y="0"/>
                </a:lnTo>
                <a:lnTo>
                  <a:pt x="9125544" y="7167700"/>
                </a:lnTo>
                <a:lnTo>
                  <a:pt x="0" y="71677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4" name="Freeform 4"/>
          <p:cNvSpPr/>
          <p:nvPr/>
        </p:nvSpPr>
        <p:spPr>
          <a:xfrm>
            <a:off x="2136636" y="4857663"/>
            <a:ext cx="5390118" cy="3869686"/>
          </a:xfrm>
          <a:custGeom>
            <a:avLst/>
            <a:gdLst/>
            <a:ahLst/>
            <a:cxnLst/>
            <a:rect l="l" t="t" r="r" b="b"/>
            <a:pathLst>
              <a:path w="5390118" h="3869686">
                <a:moveTo>
                  <a:pt x="0" y="0"/>
                </a:moveTo>
                <a:lnTo>
                  <a:pt x="5390118" y="0"/>
                </a:lnTo>
                <a:lnTo>
                  <a:pt x="5390118" y="3869687"/>
                </a:lnTo>
                <a:lnTo>
                  <a:pt x="0" y="3869687"/>
                </a:lnTo>
                <a:lnTo>
                  <a:pt x="0" y="0"/>
                </a:lnTo>
                <a:close/>
              </a:path>
            </a:pathLst>
          </a:custGeom>
          <a:blipFill>
            <a:blip r:embed="rId4"/>
            <a:stretch>
              <a:fillRect l="-6219" r="-35519" b="-97428"/>
            </a:stretch>
          </a:blipFill>
        </p:spPr>
        <p:txBody>
          <a:bodyPr/>
          <a:lstStyle/>
          <a:p>
            <a:endParaRPr lang="en-US"/>
          </a:p>
        </p:txBody>
      </p:sp>
      <p:sp>
        <p:nvSpPr>
          <p:cNvPr id="5" name="Freeform 5"/>
          <p:cNvSpPr/>
          <p:nvPr/>
        </p:nvSpPr>
        <p:spPr>
          <a:xfrm>
            <a:off x="12578212" y="-981045"/>
            <a:ext cx="5709788" cy="1962091"/>
          </a:xfrm>
          <a:custGeom>
            <a:avLst/>
            <a:gdLst/>
            <a:ahLst/>
            <a:cxnLst/>
            <a:rect l="l" t="t" r="r" b="b"/>
            <a:pathLst>
              <a:path w="5709788" h="1962091">
                <a:moveTo>
                  <a:pt x="0" y="0"/>
                </a:moveTo>
                <a:lnTo>
                  <a:pt x="5709788" y="0"/>
                </a:lnTo>
                <a:lnTo>
                  <a:pt x="5709788" y="1962090"/>
                </a:lnTo>
                <a:lnTo>
                  <a:pt x="0" y="1962090"/>
                </a:lnTo>
                <a:lnTo>
                  <a:pt x="0" y="0"/>
                </a:lnTo>
                <a:close/>
              </a:path>
            </a:pathLst>
          </a:custGeom>
          <a:blipFill>
            <a:blip>
              <a:alphaModFix amt="6000"/>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6" name="Group 6"/>
          <p:cNvGrpSpPr/>
          <p:nvPr/>
        </p:nvGrpSpPr>
        <p:grpSpPr>
          <a:xfrm>
            <a:off x="8051964" y="5707181"/>
            <a:ext cx="8286774" cy="1299146"/>
            <a:chOff x="0" y="0"/>
            <a:chExt cx="11049032" cy="1732195"/>
          </a:xfrm>
        </p:grpSpPr>
        <p:grpSp>
          <p:nvGrpSpPr>
            <p:cNvPr id="7" name="Group 7"/>
            <p:cNvGrpSpPr/>
            <p:nvPr/>
          </p:nvGrpSpPr>
          <p:grpSpPr>
            <a:xfrm>
              <a:off x="0" y="0"/>
              <a:ext cx="1732195" cy="173219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83579"/>
              </a:solidFill>
            </p:spPr>
            <p:txBody>
              <a:bodyPr/>
              <a:lstStyle/>
              <a:p>
                <a:endParaRPr lang="en-US"/>
              </a:p>
            </p:txBody>
          </p:sp>
          <p:sp>
            <p:nvSpPr>
              <p:cNvPr id="9" name="TextBox 9"/>
              <p:cNvSpPr txBox="1"/>
              <p:nvPr/>
            </p:nvSpPr>
            <p:spPr>
              <a:xfrm>
                <a:off x="76200" y="57150"/>
                <a:ext cx="660400" cy="679450"/>
              </a:xfrm>
              <a:prstGeom prst="rect">
                <a:avLst/>
              </a:prstGeom>
            </p:spPr>
            <p:txBody>
              <a:bodyPr lIns="50800" tIns="50800" rIns="50800" bIns="50800" rtlCol="0" anchor="ctr"/>
              <a:lstStyle/>
              <a:p>
                <a:pPr algn="ctr">
                  <a:lnSpc>
                    <a:spcPts val="2256"/>
                  </a:lnSpc>
                </a:pPr>
                <a:endParaRPr/>
              </a:p>
            </p:txBody>
          </p:sp>
        </p:grpSp>
        <p:sp>
          <p:nvSpPr>
            <p:cNvPr id="10" name="Freeform 10"/>
            <p:cNvSpPr/>
            <p:nvPr/>
          </p:nvSpPr>
          <p:spPr>
            <a:xfrm>
              <a:off x="313409" y="236254"/>
              <a:ext cx="1105376" cy="1259688"/>
            </a:xfrm>
            <a:custGeom>
              <a:avLst/>
              <a:gdLst/>
              <a:ahLst/>
              <a:cxnLst/>
              <a:rect l="l" t="t" r="r" b="b"/>
              <a:pathLst>
                <a:path w="1105376" h="1259688">
                  <a:moveTo>
                    <a:pt x="0" y="0"/>
                  </a:moveTo>
                  <a:lnTo>
                    <a:pt x="1105377" y="0"/>
                  </a:lnTo>
                  <a:lnTo>
                    <a:pt x="1105377" y="1259687"/>
                  </a:lnTo>
                  <a:lnTo>
                    <a:pt x="0" y="125968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TextBox 11"/>
            <p:cNvSpPr txBox="1"/>
            <p:nvPr/>
          </p:nvSpPr>
          <p:spPr>
            <a:xfrm>
              <a:off x="2085411" y="408262"/>
              <a:ext cx="8963620" cy="848997"/>
            </a:xfrm>
            <a:prstGeom prst="rect">
              <a:avLst/>
            </a:prstGeom>
          </p:spPr>
          <p:txBody>
            <a:bodyPr lIns="0" tIns="0" rIns="0" bIns="0" rtlCol="0" anchor="t">
              <a:spAutoFit/>
            </a:bodyPr>
            <a:lstStyle/>
            <a:p>
              <a:pPr algn="l">
                <a:lnSpc>
                  <a:spcPts val="5459"/>
                </a:lnSpc>
              </a:pPr>
              <a:r>
                <a:rPr lang="en-US" sz="3899" i="1" dirty="0">
                  <a:solidFill>
                    <a:srgbClr val="083579"/>
                  </a:solidFill>
                  <a:latin typeface="League Spartan"/>
                  <a:ea typeface="League Spartan"/>
                  <a:cs typeface="League Spartan"/>
                  <a:sym typeface="League Spartan"/>
                </a:rPr>
                <a:t>Text Analysis</a:t>
              </a:r>
            </a:p>
          </p:txBody>
        </p:sp>
      </p:grpSp>
      <p:grpSp>
        <p:nvGrpSpPr>
          <p:cNvPr id="12" name="Group 12"/>
          <p:cNvGrpSpPr/>
          <p:nvPr/>
        </p:nvGrpSpPr>
        <p:grpSpPr>
          <a:xfrm>
            <a:off x="8051964" y="3495890"/>
            <a:ext cx="7754862" cy="1299146"/>
            <a:chOff x="0" y="0"/>
            <a:chExt cx="10339816" cy="1732195"/>
          </a:xfrm>
        </p:grpSpPr>
        <p:grpSp>
          <p:nvGrpSpPr>
            <p:cNvPr id="13" name="Group 13"/>
            <p:cNvGrpSpPr/>
            <p:nvPr/>
          </p:nvGrpSpPr>
          <p:grpSpPr>
            <a:xfrm>
              <a:off x="0" y="0"/>
              <a:ext cx="1732195" cy="1732195"/>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83579"/>
              </a:solidFill>
            </p:spPr>
            <p:txBody>
              <a:bodyPr/>
              <a:lstStyle/>
              <a:p>
                <a:endParaRPr lang="en-US"/>
              </a:p>
            </p:txBody>
          </p:sp>
          <p:sp>
            <p:nvSpPr>
              <p:cNvPr id="15" name="TextBox 15"/>
              <p:cNvSpPr txBox="1"/>
              <p:nvPr/>
            </p:nvSpPr>
            <p:spPr>
              <a:xfrm>
                <a:off x="76200" y="57150"/>
                <a:ext cx="660400" cy="679450"/>
              </a:xfrm>
              <a:prstGeom prst="rect">
                <a:avLst/>
              </a:prstGeom>
            </p:spPr>
            <p:txBody>
              <a:bodyPr lIns="50800" tIns="50800" rIns="50800" bIns="50800" rtlCol="0" anchor="ctr"/>
              <a:lstStyle/>
              <a:p>
                <a:pPr algn="ctr">
                  <a:lnSpc>
                    <a:spcPts val="2256"/>
                  </a:lnSpc>
                </a:pPr>
                <a:endParaRPr/>
              </a:p>
            </p:txBody>
          </p:sp>
        </p:grpSp>
        <p:sp>
          <p:nvSpPr>
            <p:cNvPr id="16" name="Freeform 16"/>
            <p:cNvSpPr/>
            <p:nvPr/>
          </p:nvSpPr>
          <p:spPr>
            <a:xfrm>
              <a:off x="406730" y="241108"/>
              <a:ext cx="918735" cy="1249979"/>
            </a:xfrm>
            <a:custGeom>
              <a:avLst/>
              <a:gdLst/>
              <a:ahLst/>
              <a:cxnLst/>
              <a:rect l="l" t="t" r="r" b="b"/>
              <a:pathLst>
                <a:path w="918735" h="1249979">
                  <a:moveTo>
                    <a:pt x="0" y="0"/>
                  </a:moveTo>
                  <a:lnTo>
                    <a:pt x="918735" y="0"/>
                  </a:lnTo>
                  <a:lnTo>
                    <a:pt x="918735" y="1249979"/>
                  </a:lnTo>
                  <a:lnTo>
                    <a:pt x="0" y="124997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7" name="TextBox 17"/>
            <p:cNvSpPr txBox="1"/>
            <p:nvPr/>
          </p:nvSpPr>
          <p:spPr>
            <a:xfrm>
              <a:off x="2085411" y="408262"/>
              <a:ext cx="8254405" cy="848997"/>
            </a:xfrm>
            <a:prstGeom prst="rect">
              <a:avLst/>
            </a:prstGeom>
          </p:spPr>
          <p:txBody>
            <a:bodyPr lIns="0" tIns="0" rIns="0" bIns="0" rtlCol="0" anchor="t">
              <a:spAutoFit/>
            </a:bodyPr>
            <a:lstStyle/>
            <a:p>
              <a:pPr algn="l">
                <a:lnSpc>
                  <a:spcPts val="5459"/>
                </a:lnSpc>
              </a:pPr>
              <a:r>
                <a:rPr lang="en-US" sz="3899" i="1">
                  <a:solidFill>
                    <a:srgbClr val="083579"/>
                  </a:solidFill>
                  <a:latin typeface="League Spartan"/>
                  <a:ea typeface="League Spartan"/>
                  <a:cs typeface="League Spartan"/>
                  <a:sym typeface="League Spartan"/>
                </a:rPr>
                <a:t>Writing</a:t>
              </a:r>
            </a:p>
          </p:txBody>
        </p:sp>
      </p:grpSp>
      <p:grpSp>
        <p:nvGrpSpPr>
          <p:cNvPr id="18" name="Group 18"/>
          <p:cNvGrpSpPr/>
          <p:nvPr/>
        </p:nvGrpSpPr>
        <p:grpSpPr>
          <a:xfrm>
            <a:off x="8051964" y="1586995"/>
            <a:ext cx="7240214" cy="1299146"/>
            <a:chOff x="0" y="0"/>
            <a:chExt cx="9653619" cy="1732195"/>
          </a:xfrm>
        </p:grpSpPr>
        <p:grpSp>
          <p:nvGrpSpPr>
            <p:cNvPr id="19" name="Group 19"/>
            <p:cNvGrpSpPr/>
            <p:nvPr/>
          </p:nvGrpSpPr>
          <p:grpSpPr>
            <a:xfrm>
              <a:off x="0" y="0"/>
              <a:ext cx="1732195" cy="1732195"/>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83579"/>
              </a:solidFill>
            </p:spPr>
            <p:txBody>
              <a:bodyPr/>
              <a:lstStyle/>
              <a:p>
                <a:endParaRPr lang="en-US"/>
              </a:p>
            </p:txBody>
          </p:sp>
          <p:sp>
            <p:nvSpPr>
              <p:cNvPr id="21" name="TextBox 21"/>
              <p:cNvSpPr txBox="1"/>
              <p:nvPr/>
            </p:nvSpPr>
            <p:spPr>
              <a:xfrm>
                <a:off x="76200" y="57150"/>
                <a:ext cx="660400" cy="679450"/>
              </a:xfrm>
              <a:prstGeom prst="rect">
                <a:avLst/>
              </a:prstGeom>
            </p:spPr>
            <p:txBody>
              <a:bodyPr lIns="50800" tIns="50800" rIns="50800" bIns="50800" rtlCol="0" anchor="ctr"/>
              <a:lstStyle/>
              <a:p>
                <a:pPr algn="ctr">
                  <a:lnSpc>
                    <a:spcPts val="2256"/>
                  </a:lnSpc>
                </a:pPr>
                <a:endParaRPr/>
              </a:p>
            </p:txBody>
          </p:sp>
        </p:grpSp>
        <p:sp>
          <p:nvSpPr>
            <p:cNvPr id="22" name="Freeform 22"/>
            <p:cNvSpPr/>
            <p:nvPr/>
          </p:nvSpPr>
          <p:spPr>
            <a:xfrm>
              <a:off x="259742" y="259742"/>
              <a:ext cx="1212710" cy="1212710"/>
            </a:xfrm>
            <a:custGeom>
              <a:avLst/>
              <a:gdLst/>
              <a:ahLst/>
              <a:cxnLst/>
              <a:rect l="l" t="t" r="r" b="b"/>
              <a:pathLst>
                <a:path w="1212710" h="1212710">
                  <a:moveTo>
                    <a:pt x="0" y="0"/>
                  </a:moveTo>
                  <a:lnTo>
                    <a:pt x="1212711" y="0"/>
                  </a:lnTo>
                  <a:lnTo>
                    <a:pt x="1212711" y="1212711"/>
                  </a:lnTo>
                  <a:lnTo>
                    <a:pt x="0" y="1212711"/>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3" name="TextBox 23"/>
            <p:cNvSpPr txBox="1"/>
            <p:nvPr/>
          </p:nvSpPr>
          <p:spPr>
            <a:xfrm>
              <a:off x="2085411" y="408262"/>
              <a:ext cx="7568208" cy="848997"/>
            </a:xfrm>
            <a:prstGeom prst="rect">
              <a:avLst/>
            </a:prstGeom>
          </p:spPr>
          <p:txBody>
            <a:bodyPr lIns="0" tIns="0" rIns="0" bIns="0" rtlCol="0" anchor="t">
              <a:spAutoFit/>
            </a:bodyPr>
            <a:lstStyle/>
            <a:p>
              <a:pPr algn="l">
                <a:lnSpc>
                  <a:spcPts val="5459"/>
                </a:lnSpc>
              </a:pPr>
              <a:r>
                <a:rPr lang="en-US" sz="3899" i="1" dirty="0">
                  <a:solidFill>
                    <a:srgbClr val="083579"/>
                  </a:solidFill>
                  <a:latin typeface="League Spartan"/>
                  <a:ea typeface="League Spartan"/>
                  <a:cs typeface="League Spartan"/>
                  <a:sym typeface="League Spartan"/>
                </a:rPr>
                <a:t>Research Skills</a:t>
              </a:r>
            </a:p>
          </p:txBody>
        </p:sp>
      </p:grpSp>
      <p:grpSp>
        <p:nvGrpSpPr>
          <p:cNvPr id="24" name="Group 24"/>
          <p:cNvGrpSpPr/>
          <p:nvPr/>
        </p:nvGrpSpPr>
        <p:grpSpPr>
          <a:xfrm>
            <a:off x="8132413" y="7562270"/>
            <a:ext cx="8240191" cy="1299146"/>
            <a:chOff x="0" y="0"/>
            <a:chExt cx="10986921" cy="1732195"/>
          </a:xfrm>
        </p:grpSpPr>
        <p:grpSp>
          <p:nvGrpSpPr>
            <p:cNvPr id="25" name="Group 25"/>
            <p:cNvGrpSpPr/>
            <p:nvPr/>
          </p:nvGrpSpPr>
          <p:grpSpPr>
            <a:xfrm>
              <a:off x="0" y="0"/>
              <a:ext cx="1732195" cy="1732195"/>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83579"/>
              </a:solidFill>
            </p:spPr>
            <p:txBody>
              <a:bodyPr/>
              <a:lstStyle/>
              <a:p>
                <a:endParaRPr lang="en-US"/>
              </a:p>
            </p:txBody>
          </p:sp>
          <p:sp>
            <p:nvSpPr>
              <p:cNvPr id="27" name="TextBox 27"/>
              <p:cNvSpPr txBox="1"/>
              <p:nvPr/>
            </p:nvSpPr>
            <p:spPr>
              <a:xfrm>
                <a:off x="76200" y="57150"/>
                <a:ext cx="660400" cy="679450"/>
              </a:xfrm>
              <a:prstGeom prst="rect">
                <a:avLst/>
              </a:prstGeom>
            </p:spPr>
            <p:txBody>
              <a:bodyPr lIns="50800" tIns="50800" rIns="50800" bIns="50800" rtlCol="0" anchor="ctr"/>
              <a:lstStyle/>
              <a:p>
                <a:pPr algn="ctr">
                  <a:lnSpc>
                    <a:spcPts val="2256"/>
                  </a:lnSpc>
                </a:pPr>
                <a:endParaRPr/>
              </a:p>
            </p:txBody>
          </p:sp>
        </p:grpSp>
        <p:sp>
          <p:nvSpPr>
            <p:cNvPr id="28" name="Freeform 28"/>
            <p:cNvSpPr/>
            <p:nvPr/>
          </p:nvSpPr>
          <p:spPr>
            <a:xfrm>
              <a:off x="226483" y="372451"/>
              <a:ext cx="1279229" cy="987292"/>
            </a:xfrm>
            <a:custGeom>
              <a:avLst/>
              <a:gdLst/>
              <a:ahLst/>
              <a:cxnLst/>
              <a:rect l="l" t="t" r="r" b="b"/>
              <a:pathLst>
                <a:path w="1279229" h="987292">
                  <a:moveTo>
                    <a:pt x="0" y="0"/>
                  </a:moveTo>
                  <a:lnTo>
                    <a:pt x="1279229" y="0"/>
                  </a:lnTo>
                  <a:lnTo>
                    <a:pt x="1279229" y="987292"/>
                  </a:lnTo>
                  <a:lnTo>
                    <a:pt x="0" y="987292"/>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US"/>
            </a:p>
          </p:txBody>
        </p:sp>
        <p:sp>
          <p:nvSpPr>
            <p:cNvPr id="29" name="TextBox 29"/>
            <p:cNvSpPr txBox="1"/>
            <p:nvPr/>
          </p:nvSpPr>
          <p:spPr>
            <a:xfrm>
              <a:off x="2085411" y="408262"/>
              <a:ext cx="8901509" cy="848997"/>
            </a:xfrm>
            <a:prstGeom prst="rect">
              <a:avLst/>
            </a:prstGeom>
          </p:spPr>
          <p:txBody>
            <a:bodyPr lIns="0" tIns="0" rIns="0" bIns="0" rtlCol="0" anchor="t">
              <a:spAutoFit/>
            </a:bodyPr>
            <a:lstStyle/>
            <a:p>
              <a:pPr algn="l">
                <a:lnSpc>
                  <a:spcPts val="5459"/>
                </a:lnSpc>
              </a:pPr>
              <a:r>
                <a:rPr lang="en-US" sz="3899" i="1" dirty="0">
                  <a:solidFill>
                    <a:srgbClr val="083579"/>
                  </a:solidFill>
                  <a:latin typeface="League Spartan"/>
                  <a:ea typeface="League Spartan"/>
                  <a:cs typeface="League Spartan"/>
                  <a:sym typeface="League Spartan"/>
                </a:rPr>
                <a:t>Argumentation</a:t>
              </a:r>
            </a:p>
          </p:txBody>
        </p:sp>
      </p:grpSp>
      <p:sp>
        <p:nvSpPr>
          <p:cNvPr id="30" name="TextBox 30"/>
          <p:cNvSpPr txBox="1"/>
          <p:nvPr/>
        </p:nvSpPr>
        <p:spPr>
          <a:xfrm>
            <a:off x="712488" y="2057341"/>
            <a:ext cx="6531462" cy="1519129"/>
          </a:xfrm>
          <a:prstGeom prst="rect">
            <a:avLst/>
          </a:prstGeom>
        </p:spPr>
        <p:txBody>
          <a:bodyPr lIns="0" tIns="0" rIns="0" bIns="0" rtlCol="0" anchor="t">
            <a:spAutoFit/>
          </a:bodyPr>
          <a:lstStyle/>
          <a:p>
            <a:pPr marL="0" lvl="0" indent="0" algn="l">
              <a:lnSpc>
                <a:spcPts val="5808"/>
              </a:lnSpc>
              <a:spcBef>
                <a:spcPct val="0"/>
              </a:spcBef>
            </a:pPr>
            <a:r>
              <a:rPr lang="en-US" sz="5808" spc="-458">
                <a:solidFill>
                  <a:srgbClr val="FFFFFF"/>
                </a:solidFill>
                <a:latin typeface="Archivo Black"/>
                <a:ea typeface="Archivo Black"/>
                <a:cs typeface="Archivo Black"/>
                <a:sym typeface="Archivo Black"/>
              </a:rPr>
              <a:t>Applied Literacy Skills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6595CE7D-88BE-D90B-E0BF-903B7558590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4ADFCBC-3D1A-4C1C-1616-C83D1B427292}"/>
              </a:ext>
            </a:extLst>
          </p:cNvPr>
          <p:cNvSpPr/>
          <p:nvPr/>
        </p:nvSpPr>
        <p:spPr>
          <a:xfrm rot="-5400000">
            <a:off x="4000500" y="-3995468"/>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3"/>
            <a:stretch>
              <a:fillRect l="-16999" r="-16999"/>
            </a:stretch>
          </a:blipFill>
        </p:spPr>
        <p:txBody>
          <a:bodyPr/>
          <a:lstStyle/>
          <a:p>
            <a:endParaRPr lang="en-US"/>
          </a:p>
        </p:txBody>
      </p:sp>
      <p:grpSp>
        <p:nvGrpSpPr>
          <p:cNvPr id="3" name="Group 3">
            <a:extLst>
              <a:ext uri="{FF2B5EF4-FFF2-40B4-BE49-F238E27FC236}">
                <a16:creationId xmlns:a16="http://schemas.microsoft.com/office/drawing/2014/main" id="{38D4D0C6-B353-2F6D-FF17-22B93C34DC39}"/>
              </a:ext>
            </a:extLst>
          </p:cNvPr>
          <p:cNvGrpSpPr/>
          <p:nvPr/>
        </p:nvGrpSpPr>
        <p:grpSpPr>
          <a:xfrm>
            <a:off x="0" y="0"/>
            <a:ext cx="7201132" cy="10287000"/>
            <a:chOff x="0" y="0"/>
            <a:chExt cx="9601509" cy="13716000"/>
          </a:xfrm>
        </p:grpSpPr>
        <p:pic>
          <p:nvPicPr>
            <p:cNvPr id="4" name="Picture 4">
              <a:extLst>
                <a:ext uri="{FF2B5EF4-FFF2-40B4-BE49-F238E27FC236}">
                  <a16:creationId xmlns:a16="http://schemas.microsoft.com/office/drawing/2014/main" id="{827F5956-BBEB-3AE0-CBED-82D397255959}"/>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26722" r="26722"/>
            <a:stretch/>
          </p:blipFill>
          <p:spPr>
            <a:xfrm>
              <a:off x="0" y="0"/>
              <a:ext cx="9601509" cy="13716000"/>
            </a:xfrm>
            <a:prstGeom prst="rect">
              <a:avLst/>
            </a:prstGeom>
          </p:spPr>
        </p:pic>
      </p:grpSp>
      <p:sp>
        <p:nvSpPr>
          <p:cNvPr id="5" name="TextBox 5">
            <a:extLst>
              <a:ext uri="{FF2B5EF4-FFF2-40B4-BE49-F238E27FC236}">
                <a16:creationId xmlns:a16="http://schemas.microsoft.com/office/drawing/2014/main" id="{C94B1B17-54B3-583A-0EAE-69C7F35717A3}"/>
              </a:ext>
            </a:extLst>
          </p:cNvPr>
          <p:cNvSpPr txBox="1"/>
          <p:nvPr/>
        </p:nvSpPr>
        <p:spPr>
          <a:xfrm>
            <a:off x="7543800" y="3447243"/>
            <a:ext cx="10515600" cy="5061899"/>
          </a:xfrm>
          <a:prstGeom prst="rect">
            <a:avLst/>
          </a:prstGeom>
        </p:spPr>
        <p:txBody>
          <a:bodyPr wrap="square" lIns="0" tIns="0" rIns="0" bIns="0" rtlCol="0" anchor="t">
            <a:spAutoFit/>
          </a:bodyPr>
          <a:lstStyle/>
          <a:p>
            <a:pPr marL="457200" indent="-457200" algn="l">
              <a:lnSpc>
                <a:spcPts val="3601"/>
              </a:lnSpc>
              <a:buFont typeface="Arial" panose="020B0604020202020204" pitchFamily="34" charset="0"/>
              <a:buChar char="•"/>
            </a:pPr>
            <a:r>
              <a:rPr lang="en-US" sz="2572" dirty="0">
                <a:solidFill>
                  <a:srgbClr val="000000"/>
                </a:solidFill>
                <a:latin typeface="Garet"/>
                <a:ea typeface="Garet"/>
                <a:cs typeface="Garet"/>
                <a:sym typeface="Garet"/>
              </a:rPr>
              <a:t>Capture students’ thinking as they’re reading</a:t>
            </a:r>
          </a:p>
          <a:p>
            <a:pPr marL="457200" indent="-457200" algn="l">
              <a:lnSpc>
                <a:spcPts val="3601"/>
              </a:lnSpc>
              <a:buFont typeface="Arial" panose="020B0604020202020204" pitchFamily="34" charset="0"/>
              <a:buChar char="•"/>
            </a:pPr>
            <a:r>
              <a:rPr lang="en-US" sz="2572" dirty="0">
                <a:solidFill>
                  <a:srgbClr val="000000"/>
                </a:solidFill>
                <a:latin typeface="Garet"/>
                <a:ea typeface="Garet"/>
                <a:cs typeface="Garet"/>
                <a:sym typeface="Garet"/>
              </a:rPr>
              <a:t>Give students specific prompts, such as:</a:t>
            </a:r>
          </a:p>
          <a:p>
            <a:pPr marL="914400" lvl="1" indent="-457200">
              <a:lnSpc>
                <a:spcPts val="3601"/>
              </a:lnSpc>
              <a:buFont typeface="Courier New" panose="02070309020205020404" pitchFamily="49" charset="0"/>
              <a:buChar char="o"/>
            </a:pPr>
            <a:r>
              <a:rPr lang="en-US" sz="2572" dirty="0">
                <a:solidFill>
                  <a:srgbClr val="000000"/>
                </a:solidFill>
                <a:latin typeface="Garet"/>
                <a:ea typeface="Garet"/>
                <a:cs typeface="Garet"/>
                <a:sym typeface="Garet"/>
              </a:rPr>
              <a:t>Circle the words you don’t understand</a:t>
            </a:r>
          </a:p>
          <a:p>
            <a:pPr marL="914400" lvl="1" indent="-457200">
              <a:lnSpc>
                <a:spcPts val="3601"/>
              </a:lnSpc>
              <a:buFont typeface="Courier New" panose="02070309020205020404" pitchFamily="49" charset="0"/>
              <a:buChar char="o"/>
            </a:pPr>
            <a:r>
              <a:rPr lang="en-US" sz="2572" dirty="0">
                <a:solidFill>
                  <a:srgbClr val="000000"/>
                </a:solidFill>
                <a:latin typeface="Garet"/>
                <a:ea typeface="Garet"/>
                <a:cs typeface="Garet"/>
                <a:sym typeface="Garet"/>
              </a:rPr>
              <a:t>Highlight anything that stands out as interesting or possibly important</a:t>
            </a:r>
          </a:p>
          <a:p>
            <a:pPr marL="914400" lvl="1" indent="-457200">
              <a:lnSpc>
                <a:spcPts val="3601"/>
              </a:lnSpc>
              <a:buFont typeface="Courier New" panose="02070309020205020404" pitchFamily="49" charset="0"/>
              <a:buChar char="o"/>
            </a:pPr>
            <a:r>
              <a:rPr lang="en-US" sz="2572" dirty="0">
                <a:solidFill>
                  <a:srgbClr val="000000"/>
                </a:solidFill>
                <a:latin typeface="Garet"/>
                <a:ea typeface="Garet"/>
                <a:cs typeface="Garet"/>
                <a:sym typeface="Garet"/>
              </a:rPr>
              <a:t>Underline anything that confused you and draw a question mark in the margins nearby</a:t>
            </a:r>
          </a:p>
          <a:p>
            <a:pPr marL="914400" lvl="1" indent="-457200">
              <a:lnSpc>
                <a:spcPts val="3601"/>
              </a:lnSpc>
              <a:buFont typeface="Courier New" panose="02070309020205020404" pitchFamily="49" charset="0"/>
              <a:buChar char="o"/>
            </a:pPr>
            <a:r>
              <a:rPr lang="en-US" sz="2572" dirty="0">
                <a:solidFill>
                  <a:srgbClr val="000000"/>
                </a:solidFill>
                <a:latin typeface="Garet"/>
                <a:ea typeface="Garet"/>
                <a:cs typeface="Garet"/>
                <a:sym typeface="Garet"/>
              </a:rPr>
              <a:t>Write a prediction or connection to another text we’ve read or current events in the margins</a:t>
            </a:r>
          </a:p>
          <a:p>
            <a:pPr marL="457200" indent="-457200">
              <a:lnSpc>
                <a:spcPts val="3601"/>
              </a:lnSpc>
              <a:buFont typeface="Arial" panose="020B0604020202020204" pitchFamily="34" charset="0"/>
              <a:buChar char="•"/>
            </a:pPr>
            <a:r>
              <a:rPr lang="en-US" sz="2572" dirty="0">
                <a:solidFill>
                  <a:srgbClr val="000000"/>
                </a:solidFill>
                <a:latin typeface="Garet"/>
                <a:ea typeface="Garet"/>
                <a:cs typeface="Garet"/>
                <a:sym typeface="Garet"/>
              </a:rPr>
              <a:t>The purpose is to help keep students focused and work on metacognition skills</a:t>
            </a:r>
          </a:p>
        </p:txBody>
      </p:sp>
      <p:sp>
        <p:nvSpPr>
          <p:cNvPr id="7" name="TextBox 7">
            <a:extLst>
              <a:ext uri="{FF2B5EF4-FFF2-40B4-BE49-F238E27FC236}">
                <a16:creationId xmlns:a16="http://schemas.microsoft.com/office/drawing/2014/main" id="{41BB5D7E-9306-82C3-95FC-EB21005B6C93}"/>
              </a:ext>
            </a:extLst>
          </p:cNvPr>
          <p:cNvSpPr txBox="1"/>
          <p:nvPr/>
        </p:nvSpPr>
        <p:spPr>
          <a:xfrm>
            <a:off x="7201132" y="1617991"/>
            <a:ext cx="11086868" cy="1508618"/>
          </a:xfrm>
          <a:prstGeom prst="rect">
            <a:avLst/>
          </a:prstGeom>
        </p:spPr>
        <p:txBody>
          <a:bodyPr lIns="0" tIns="0" rIns="0" bIns="0" rtlCol="0" anchor="t">
            <a:spAutoFit/>
          </a:bodyPr>
          <a:lstStyle/>
          <a:p>
            <a:pPr marL="0" lvl="0" indent="0" algn="ctr">
              <a:lnSpc>
                <a:spcPts val="5808"/>
              </a:lnSpc>
              <a:spcBef>
                <a:spcPct val="0"/>
              </a:spcBef>
            </a:pPr>
            <a:r>
              <a:rPr lang="en-US" sz="5808" spc="-458" dirty="0">
                <a:solidFill>
                  <a:srgbClr val="000000"/>
                </a:solidFill>
                <a:latin typeface="Archivo Black"/>
                <a:ea typeface="Archivo Black"/>
                <a:cs typeface="Archivo Black"/>
                <a:sym typeface="Archivo Black"/>
              </a:rPr>
              <a:t>Annotation to Engage with the Text</a:t>
            </a:r>
          </a:p>
        </p:txBody>
      </p:sp>
      <p:sp>
        <p:nvSpPr>
          <p:cNvPr id="8" name="TextBox 8">
            <a:extLst>
              <a:ext uri="{FF2B5EF4-FFF2-40B4-BE49-F238E27FC236}">
                <a16:creationId xmlns:a16="http://schemas.microsoft.com/office/drawing/2014/main" id="{D7AD8670-F37A-34FB-75B8-D201AC123AC3}"/>
              </a:ext>
            </a:extLst>
          </p:cNvPr>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9" name="Group 9">
            <a:extLst>
              <a:ext uri="{FF2B5EF4-FFF2-40B4-BE49-F238E27FC236}">
                <a16:creationId xmlns:a16="http://schemas.microsoft.com/office/drawing/2014/main" id="{F5872B7B-C55B-6683-CFFE-314896854D16}"/>
              </a:ext>
            </a:extLst>
          </p:cNvPr>
          <p:cNvGrpSpPr/>
          <p:nvPr/>
        </p:nvGrpSpPr>
        <p:grpSpPr>
          <a:xfrm>
            <a:off x="12230644" y="269513"/>
            <a:ext cx="1027844" cy="1027844"/>
            <a:chOff x="0" y="0"/>
            <a:chExt cx="1370458" cy="1370458"/>
          </a:xfrm>
        </p:grpSpPr>
        <p:sp>
          <p:nvSpPr>
            <p:cNvPr id="10" name="Freeform 10">
              <a:extLst>
                <a:ext uri="{FF2B5EF4-FFF2-40B4-BE49-F238E27FC236}">
                  <a16:creationId xmlns:a16="http://schemas.microsoft.com/office/drawing/2014/main" id="{28BE07D9-4AC5-A8FF-A519-19C46C2B0DBE}"/>
                </a:ext>
              </a:extLst>
            </p:cNvPr>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11" name="Freeform 11">
              <a:extLst>
                <a:ext uri="{FF2B5EF4-FFF2-40B4-BE49-F238E27FC236}">
                  <a16:creationId xmlns:a16="http://schemas.microsoft.com/office/drawing/2014/main" id="{215C194F-DB0B-5C89-18E9-73F67F392814}"/>
                </a:ext>
              </a:extLst>
            </p:cNvPr>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grpSp>
    </p:spTree>
    <p:extLst>
      <p:ext uri="{BB962C8B-B14F-4D97-AF65-F5344CB8AC3E}">
        <p14:creationId xmlns:p14="http://schemas.microsoft.com/office/powerpoint/2010/main" val="2471197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71CDD821-2795-3B08-7A2D-926308A84CA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5C55B48-39FF-321A-5036-BF74FBC02EE8}"/>
              </a:ext>
            </a:extLst>
          </p:cNvPr>
          <p:cNvGrpSpPr/>
          <p:nvPr/>
        </p:nvGrpSpPr>
        <p:grpSpPr>
          <a:xfrm>
            <a:off x="-533400" y="8956759"/>
            <a:ext cx="20015189" cy="3086100"/>
            <a:chOff x="0" y="0"/>
            <a:chExt cx="5271490" cy="812800"/>
          </a:xfrm>
        </p:grpSpPr>
        <p:sp>
          <p:nvSpPr>
            <p:cNvPr id="3" name="Freeform 3">
              <a:extLst>
                <a:ext uri="{FF2B5EF4-FFF2-40B4-BE49-F238E27FC236}">
                  <a16:creationId xmlns:a16="http://schemas.microsoft.com/office/drawing/2014/main" id="{E404ECCD-642A-4D36-4365-F612BD7041DE}"/>
                </a:ext>
              </a:extLst>
            </p:cNvPr>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a:extLst>
                <a:ext uri="{FF2B5EF4-FFF2-40B4-BE49-F238E27FC236}">
                  <a16:creationId xmlns:a16="http://schemas.microsoft.com/office/drawing/2014/main" id="{CE52A689-C3DF-6759-8F61-A948780133F1}"/>
                </a:ext>
              </a:extLst>
            </p:cNvPr>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a:extLst>
              <a:ext uri="{FF2B5EF4-FFF2-40B4-BE49-F238E27FC236}">
                <a16:creationId xmlns:a16="http://schemas.microsoft.com/office/drawing/2014/main" id="{0F683D11-069A-4304-76B7-6EFE57AD3E36}"/>
              </a:ext>
            </a:extLst>
          </p:cNvPr>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6" name="Freeform 6">
            <a:extLst>
              <a:ext uri="{FF2B5EF4-FFF2-40B4-BE49-F238E27FC236}">
                <a16:creationId xmlns:a16="http://schemas.microsoft.com/office/drawing/2014/main" id="{4D8F2BAB-F9D7-A516-838A-1AF118FA7243}"/>
              </a:ext>
            </a:extLst>
          </p:cNvPr>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sp>
        <p:nvSpPr>
          <p:cNvPr id="7" name="TextBox 7">
            <a:extLst>
              <a:ext uri="{FF2B5EF4-FFF2-40B4-BE49-F238E27FC236}">
                <a16:creationId xmlns:a16="http://schemas.microsoft.com/office/drawing/2014/main" id="{E21F3577-C254-5357-79F7-BDF9E9A4C5E9}"/>
              </a:ext>
            </a:extLst>
          </p:cNvPr>
          <p:cNvSpPr txBox="1"/>
          <p:nvPr/>
        </p:nvSpPr>
        <p:spPr>
          <a:xfrm>
            <a:off x="1028700" y="1033689"/>
            <a:ext cx="11191805" cy="785704"/>
          </a:xfrm>
          <a:prstGeom prst="rect">
            <a:avLst/>
          </a:prstGeom>
        </p:spPr>
        <p:txBody>
          <a:bodyPr lIns="0" tIns="0" rIns="0" bIns="0" rtlCol="0" anchor="t">
            <a:spAutoFit/>
          </a:bodyPr>
          <a:lstStyle/>
          <a:p>
            <a:pPr marL="0" lvl="0" indent="0" algn="l">
              <a:lnSpc>
                <a:spcPts val="5808"/>
              </a:lnSpc>
              <a:spcBef>
                <a:spcPct val="0"/>
              </a:spcBef>
            </a:pPr>
            <a:r>
              <a:rPr lang="en-US" sz="5808" spc="-458">
                <a:solidFill>
                  <a:srgbClr val="010101"/>
                </a:solidFill>
                <a:latin typeface="Archivo Black"/>
                <a:ea typeface="Archivo Black"/>
                <a:cs typeface="Archivo Black"/>
                <a:sym typeface="Archivo Black"/>
              </a:rPr>
              <a:t>Annotation For Your Future Self</a:t>
            </a:r>
          </a:p>
        </p:txBody>
      </p:sp>
      <p:sp>
        <p:nvSpPr>
          <p:cNvPr id="8" name="TextBox 8">
            <a:extLst>
              <a:ext uri="{FF2B5EF4-FFF2-40B4-BE49-F238E27FC236}">
                <a16:creationId xmlns:a16="http://schemas.microsoft.com/office/drawing/2014/main" id="{744A38E0-6872-EE4E-983E-A767B7CDA3C5}"/>
              </a:ext>
            </a:extLst>
          </p:cNvPr>
          <p:cNvSpPr txBox="1"/>
          <p:nvPr/>
        </p:nvSpPr>
        <p:spPr>
          <a:xfrm>
            <a:off x="1028700" y="1906956"/>
            <a:ext cx="11891113" cy="365760"/>
          </a:xfrm>
          <a:prstGeom prst="rect">
            <a:avLst/>
          </a:prstGeom>
        </p:spPr>
        <p:txBody>
          <a:bodyPr lIns="0" tIns="0" rIns="0" bIns="0" rtlCol="0" anchor="t">
            <a:spAutoFit/>
          </a:bodyPr>
          <a:lstStyle/>
          <a:p>
            <a:pPr algn="l">
              <a:lnSpc>
                <a:spcPts val="2939"/>
              </a:lnSpc>
              <a:spcBef>
                <a:spcPct val="0"/>
              </a:spcBef>
            </a:pPr>
            <a:r>
              <a:rPr lang="en-US" sz="2099">
                <a:solidFill>
                  <a:srgbClr val="000000"/>
                </a:solidFill>
                <a:latin typeface="Garet"/>
                <a:ea typeface="Garet"/>
                <a:cs typeface="Garet"/>
                <a:sym typeface="Garet"/>
              </a:rPr>
              <a:t>Students annotate most effectively when they know what they are annotating FOR</a:t>
            </a:r>
          </a:p>
        </p:txBody>
      </p:sp>
      <p:sp>
        <p:nvSpPr>
          <p:cNvPr id="9" name="TextBox 9">
            <a:extLst>
              <a:ext uri="{FF2B5EF4-FFF2-40B4-BE49-F238E27FC236}">
                <a16:creationId xmlns:a16="http://schemas.microsoft.com/office/drawing/2014/main" id="{D9AE2295-A3D0-259F-22AB-B4FCA3B506D3}"/>
              </a:ext>
            </a:extLst>
          </p:cNvPr>
          <p:cNvSpPr txBox="1"/>
          <p:nvPr/>
        </p:nvSpPr>
        <p:spPr>
          <a:xfrm>
            <a:off x="1028700" y="3282290"/>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Step # 1</a:t>
            </a:r>
          </a:p>
        </p:txBody>
      </p:sp>
      <p:sp>
        <p:nvSpPr>
          <p:cNvPr id="10" name="TextBox 10">
            <a:extLst>
              <a:ext uri="{FF2B5EF4-FFF2-40B4-BE49-F238E27FC236}">
                <a16:creationId xmlns:a16="http://schemas.microsoft.com/office/drawing/2014/main" id="{632F454B-60AC-1014-8665-193D824B6E24}"/>
              </a:ext>
            </a:extLst>
          </p:cNvPr>
          <p:cNvSpPr txBox="1"/>
          <p:nvPr/>
        </p:nvSpPr>
        <p:spPr>
          <a:xfrm>
            <a:off x="7240501" y="3282290"/>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Step # 2</a:t>
            </a:r>
          </a:p>
        </p:txBody>
      </p:sp>
      <p:sp>
        <p:nvSpPr>
          <p:cNvPr id="11" name="TextBox 11">
            <a:extLst>
              <a:ext uri="{FF2B5EF4-FFF2-40B4-BE49-F238E27FC236}">
                <a16:creationId xmlns:a16="http://schemas.microsoft.com/office/drawing/2014/main" id="{2D230091-24F3-E2A4-F3A5-4A1F6B7D2E79}"/>
              </a:ext>
            </a:extLst>
          </p:cNvPr>
          <p:cNvSpPr txBox="1"/>
          <p:nvPr/>
        </p:nvSpPr>
        <p:spPr>
          <a:xfrm>
            <a:off x="295431" y="3853790"/>
            <a:ext cx="5016359" cy="1851660"/>
          </a:xfrm>
          <a:prstGeom prst="rect">
            <a:avLst/>
          </a:prstGeom>
        </p:spPr>
        <p:txBody>
          <a:bodyPr lIns="0" tIns="0" rIns="0" bIns="0" rtlCol="0" anchor="t">
            <a:spAutoFit/>
          </a:bodyPr>
          <a:lstStyle/>
          <a:p>
            <a:pPr marL="0" lvl="0" indent="0" algn="ctr">
              <a:lnSpc>
                <a:spcPts val="2939"/>
              </a:lnSpc>
              <a:spcBef>
                <a:spcPct val="0"/>
              </a:spcBef>
            </a:pPr>
            <a:r>
              <a:rPr lang="en-US" sz="2099">
                <a:solidFill>
                  <a:srgbClr val="000000"/>
                </a:solidFill>
                <a:latin typeface="Garet"/>
                <a:ea typeface="Garet"/>
                <a:cs typeface="Garet"/>
                <a:sym typeface="Garet"/>
              </a:rPr>
              <a:t>Give students the question they will be asked to respond to before they read the text. As they read, they should identify passages that connect with that question.</a:t>
            </a:r>
          </a:p>
        </p:txBody>
      </p:sp>
      <p:sp>
        <p:nvSpPr>
          <p:cNvPr id="12" name="TextBox 12">
            <a:extLst>
              <a:ext uri="{FF2B5EF4-FFF2-40B4-BE49-F238E27FC236}">
                <a16:creationId xmlns:a16="http://schemas.microsoft.com/office/drawing/2014/main" id="{F579E9D9-C32D-9AD3-33A3-39985B06A008}"/>
              </a:ext>
            </a:extLst>
          </p:cNvPr>
          <p:cNvSpPr txBox="1"/>
          <p:nvPr/>
        </p:nvSpPr>
        <p:spPr>
          <a:xfrm>
            <a:off x="6635821" y="3853790"/>
            <a:ext cx="5016359" cy="4080510"/>
          </a:xfrm>
          <a:prstGeom prst="rect">
            <a:avLst/>
          </a:prstGeom>
        </p:spPr>
        <p:txBody>
          <a:bodyPr lIns="0" tIns="0" rIns="0" bIns="0" rtlCol="0" anchor="t">
            <a:spAutoFit/>
          </a:bodyPr>
          <a:lstStyle/>
          <a:p>
            <a:pPr marL="0" lvl="0" indent="0" algn="ctr">
              <a:lnSpc>
                <a:spcPts val="2939"/>
              </a:lnSpc>
              <a:spcBef>
                <a:spcPct val="0"/>
              </a:spcBef>
            </a:pPr>
            <a:r>
              <a:rPr lang="en-US" sz="2099">
                <a:solidFill>
                  <a:srgbClr val="000000"/>
                </a:solidFill>
                <a:latin typeface="Garet"/>
                <a:ea typeface="Garet"/>
                <a:cs typeface="Garet"/>
                <a:sym typeface="Garet"/>
              </a:rPr>
              <a:t>After they have read the passage and identified passages, students should narrow these down to the ones they think are most relevant. On a separate paper, they should write about what they notice about those passages, how they are helpful to answering the question, and how they connect to larger ideas they’ve been learning about in class in this unit.</a:t>
            </a:r>
          </a:p>
        </p:txBody>
      </p:sp>
      <p:sp>
        <p:nvSpPr>
          <p:cNvPr id="13" name="TextBox 13">
            <a:extLst>
              <a:ext uri="{FF2B5EF4-FFF2-40B4-BE49-F238E27FC236}">
                <a16:creationId xmlns:a16="http://schemas.microsoft.com/office/drawing/2014/main" id="{CA2CEB1F-9E5E-E903-39D1-4D6B1B91E8BE}"/>
              </a:ext>
            </a:extLst>
          </p:cNvPr>
          <p:cNvSpPr txBox="1"/>
          <p:nvPr/>
        </p:nvSpPr>
        <p:spPr>
          <a:xfrm>
            <a:off x="13452302" y="3282290"/>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Step # 3</a:t>
            </a:r>
          </a:p>
        </p:txBody>
      </p:sp>
      <p:sp>
        <p:nvSpPr>
          <p:cNvPr id="14" name="TextBox 14">
            <a:extLst>
              <a:ext uri="{FF2B5EF4-FFF2-40B4-BE49-F238E27FC236}">
                <a16:creationId xmlns:a16="http://schemas.microsoft.com/office/drawing/2014/main" id="{1FD98C54-71FA-DCEC-569A-4F49DF1107AD}"/>
              </a:ext>
            </a:extLst>
          </p:cNvPr>
          <p:cNvSpPr txBox="1"/>
          <p:nvPr/>
        </p:nvSpPr>
        <p:spPr>
          <a:xfrm>
            <a:off x="12847622" y="3853790"/>
            <a:ext cx="5016359" cy="2223135"/>
          </a:xfrm>
          <a:prstGeom prst="rect">
            <a:avLst/>
          </a:prstGeom>
        </p:spPr>
        <p:txBody>
          <a:bodyPr lIns="0" tIns="0" rIns="0" bIns="0" rtlCol="0" anchor="t">
            <a:spAutoFit/>
          </a:bodyPr>
          <a:lstStyle/>
          <a:p>
            <a:pPr marL="0" lvl="0" indent="0" algn="ctr">
              <a:lnSpc>
                <a:spcPts val="2939"/>
              </a:lnSpc>
              <a:spcBef>
                <a:spcPct val="0"/>
              </a:spcBef>
            </a:pPr>
            <a:r>
              <a:rPr lang="en-US" sz="2099">
                <a:solidFill>
                  <a:srgbClr val="000000"/>
                </a:solidFill>
                <a:latin typeface="Garet"/>
                <a:ea typeface="Garet"/>
                <a:cs typeface="Garet"/>
                <a:sym typeface="Garet"/>
              </a:rPr>
              <a:t>Students will then summarize their thoughts from Step 2 into a short, clear note to record in the margin of the text or on a sticky note to put into the book beside the passages they identified in Step 1.</a:t>
            </a:r>
          </a:p>
        </p:txBody>
      </p:sp>
      <p:grpSp>
        <p:nvGrpSpPr>
          <p:cNvPr id="15" name="Group 15">
            <a:extLst>
              <a:ext uri="{FF2B5EF4-FFF2-40B4-BE49-F238E27FC236}">
                <a16:creationId xmlns:a16="http://schemas.microsoft.com/office/drawing/2014/main" id="{860301D3-AE6E-B0F1-9BDE-0F60D1C0FFE0}"/>
              </a:ext>
            </a:extLst>
          </p:cNvPr>
          <p:cNvGrpSpPr/>
          <p:nvPr/>
        </p:nvGrpSpPr>
        <p:grpSpPr>
          <a:xfrm>
            <a:off x="14603882" y="626872"/>
            <a:ext cx="2655418" cy="2655418"/>
            <a:chOff x="0" y="0"/>
            <a:chExt cx="3540558" cy="3540558"/>
          </a:xfrm>
        </p:grpSpPr>
        <p:sp>
          <p:nvSpPr>
            <p:cNvPr id="16" name="Freeform 16">
              <a:extLst>
                <a:ext uri="{FF2B5EF4-FFF2-40B4-BE49-F238E27FC236}">
                  <a16:creationId xmlns:a16="http://schemas.microsoft.com/office/drawing/2014/main" id="{E2BB4F4A-D4E0-D449-56E3-BE249CAD8FA6}"/>
                </a:ext>
              </a:extLst>
            </p:cNvPr>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7" name="Freeform 17">
              <a:extLst>
                <a:ext uri="{FF2B5EF4-FFF2-40B4-BE49-F238E27FC236}">
                  <a16:creationId xmlns:a16="http://schemas.microsoft.com/office/drawing/2014/main" id="{1F277186-0037-7C70-966C-1178B4C22350}"/>
                </a:ext>
              </a:extLst>
            </p:cNvPr>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8" name="TextBox 18">
            <a:extLst>
              <a:ext uri="{FF2B5EF4-FFF2-40B4-BE49-F238E27FC236}">
                <a16:creationId xmlns:a16="http://schemas.microsoft.com/office/drawing/2014/main" id="{9FA4ECC3-99C6-0651-A66F-48E96231F535}"/>
              </a:ext>
            </a:extLst>
          </p:cNvPr>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extLst>
      <p:ext uri="{BB962C8B-B14F-4D97-AF65-F5344CB8AC3E}">
        <p14:creationId xmlns:p14="http://schemas.microsoft.com/office/powerpoint/2010/main" val="38634628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4B6E17CA-142D-C0FF-924F-8B5F2D984C4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90BA59A-70CC-65CB-64D3-B5AF4D64A756}"/>
              </a:ext>
            </a:extLst>
          </p:cNvPr>
          <p:cNvGrpSpPr/>
          <p:nvPr/>
        </p:nvGrpSpPr>
        <p:grpSpPr>
          <a:xfrm>
            <a:off x="-514350" y="9258300"/>
            <a:ext cx="20015189" cy="3086100"/>
            <a:chOff x="0" y="0"/>
            <a:chExt cx="5271490" cy="812800"/>
          </a:xfrm>
        </p:grpSpPr>
        <p:sp>
          <p:nvSpPr>
            <p:cNvPr id="3" name="Freeform 3">
              <a:extLst>
                <a:ext uri="{FF2B5EF4-FFF2-40B4-BE49-F238E27FC236}">
                  <a16:creationId xmlns:a16="http://schemas.microsoft.com/office/drawing/2014/main" id="{AB30295D-C658-9F09-A0BE-183B738E7721}"/>
                </a:ext>
              </a:extLst>
            </p:cNvPr>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a:extLst>
                <a:ext uri="{FF2B5EF4-FFF2-40B4-BE49-F238E27FC236}">
                  <a16:creationId xmlns:a16="http://schemas.microsoft.com/office/drawing/2014/main" id="{3BB07F73-8370-7CE9-3BC2-C44F7A9BA539}"/>
                </a:ext>
              </a:extLst>
            </p:cNvPr>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a:extLst>
              <a:ext uri="{FF2B5EF4-FFF2-40B4-BE49-F238E27FC236}">
                <a16:creationId xmlns:a16="http://schemas.microsoft.com/office/drawing/2014/main" id="{DDFAF4B4-55E5-052E-ED3E-12F4009BC37D}"/>
              </a:ext>
            </a:extLst>
          </p:cNvPr>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6" name="Freeform 6">
            <a:extLst>
              <a:ext uri="{FF2B5EF4-FFF2-40B4-BE49-F238E27FC236}">
                <a16:creationId xmlns:a16="http://schemas.microsoft.com/office/drawing/2014/main" id="{79279273-BDDB-521D-32E2-3310F1B646DD}"/>
              </a:ext>
            </a:extLst>
          </p:cNvPr>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8" name="Group 8">
            <a:extLst>
              <a:ext uri="{FF2B5EF4-FFF2-40B4-BE49-F238E27FC236}">
                <a16:creationId xmlns:a16="http://schemas.microsoft.com/office/drawing/2014/main" id="{6CB27F4C-A2DB-621B-6912-89B59F8652D8}"/>
              </a:ext>
            </a:extLst>
          </p:cNvPr>
          <p:cNvGrpSpPr/>
          <p:nvPr/>
        </p:nvGrpSpPr>
        <p:grpSpPr>
          <a:xfrm>
            <a:off x="16676244" y="141356"/>
            <a:ext cx="1601996" cy="1601996"/>
            <a:chOff x="0" y="0"/>
            <a:chExt cx="2135995" cy="2135995"/>
          </a:xfrm>
        </p:grpSpPr>
        <p:sp>
          <p:nvSpPr>
            <p:cNvPr id="9" name="Freeform 9">
              <a:extLst>
                <a:ext uri="{FF2B5EF4-FFF2-40B4-BE49-F238E27FC236}">
                  <a16:creationId xmlns:a16="http://schemas.microsoft.com/office/drawing/2014/main" id="{B780DB89-26CB-7628-7314-3F8BA5167B85}"/>
                </a:ext>
              </a:extLst>
            </p:cNvPr>
            <p:cNvSpPr/>
            <p:nvPr/>
          </p:nvSpPr>
          <p:spPr>
            <a:xfrm>
              <a:off x="0" y="0"/>
              <a:ext cx="2135995" cy="2135995"/>
            </a:xfrm>
            <a:custGeom>
              <a:avLst/>
              <a:gdLst/>
              <a:ahLst/>
              <a:cxnLst/>
              <a:rect l="l" t="t" r="r" b="b"/>
              <a:pathLst>
                <a:path w="2135995" h="2135995">
                  <a:moveTo>
                    <a:pt x="0" y="0"/>
                  </a:moveTo>
                  <a:lnTo>
                    <a:pt x="2135995" y="0"/>
                  </a:lnTo>
                  <a:lnTo>
                    <a:pt x="2135995" y="2135995"/>
                  </a:lnTo>
                  <a:lnTo>
                    <a:pt x="0" y="213599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7D55B9CA-3944-74C3-A525-CDA2211A30B8}"/>
                </a:ext>
              </a:extLst>
            </p:cNvPr>
            <p:cNvSpPr/>
            <p:nvPr/>
          </p:nvSpPr>
          <p:spPr>
            <a:xfrm>
              <a:off x="0" y="0"/>
              <a:ext cx="2135995" cy="2135995"/>
            </a:xfrm>
            <a:custGeom>
              <a:avLst/>
              <a:gdLst/>
              <a:ahLst/>
              <a:cxnLst/>
              <a:rect l="l" t="t" r="r" b="b"/>
              <a:pathLst>
                <a:path w="2135995" h="2135995">
                  <a:moveTo>
                    <a:pt x="0" y="0"/>
                  </a:moveTo>
                  <a:lnTo>
                    <a:pt x="2135995" y="0"/>
                  </a:lnTo>
                  <a:lnTo>
                    <a:pt x="2135995" y="2135995"/>
                  </a:lnTo>
                  <a:lnTo>
                    <a:pt x="0" y="213599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1" name="TextBox 11">
            <a:extLst>
              <a:ext uri="{FF2B5EF4-FFF2-40B4-BE49-F238E27FC236}">
                <a16:creationId xmlns:a16="http://schemas.microsoft.com/office/drawing/2014/main" id="{42473097-6781-AFB4-9247-F9005DFBEA5D}"/>
              </a:ext>
            </a:extLst>
          </p:cNvPr>
          <p:cNvSpPr txBox="1"/>
          <p:nvPr/>
        </p:nvSpPr>
        <p:spPr>
          <a:xfrm>
            <a:off x="10007593" y="1409700"/>
            <a:ext cx="7469649" cy="1508618"/>
          </a:xfrm>
          <a:prstGeom prst="rect">
            <a:avLst/>
          </a:prstGeom>
        </p:spPr>
        <p:txBody>
          <a:bodyPr wrap="square" lIns="0" tIns="0" rIns="0" bIns="0" rtlCol="0" anchor="t">
            <a:spAutoFit/>
          </a:bodyPr>
          <a:lstStyle/>
          <a:p>
            <a:pPr marL="0" lvl="0" indent="0" algn="ctr">
              <a:lnSpc>
                <a:spcPts val="5808"/>
              </a:lnSpc>
              <a:spcBef>
                <a:spcPct val="0"/>
              </a:spcBef>
            </a:pPr>
            <a:r>
              <a:rPr lang="en-US" sz="5808" spc="-458" dirty="0">
                <a:solidFill>
                  <a:srgbClr val="000000"/>
                </a:solidFill>
                <a:latin typeface="Archivo Black"/>
                <a:ea typeface="Archivo Black"/>
                <a:cs typeface="Archivo Black"/>
                <a:sym typeface="Archivo Black"/>
              </a:rPr>
              <a:t>Example of the Annotation Process</a:t>
            </a:r>
          </a:p>
        </p:txBody>
      </p:sp>
      <p:sp>
        <p:nvSpPr>
          <p:cNvPr id="12" name="TextBox 12">
            <a:extLst>
              <a:ext uri="{FF2B5EF4-FFF2-40B4-BE49-F238E27FC236}">
                <a16:creationId xmlns:a16="http://schemas.microsoft.com/office/drawing/2014/main" id="{D00E5A4F-137B-3D9C-B94F-CA549229F2DB}"/>
              </a:ext>
            </a:extLst>
          </p:cNvPr>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pic>
        <p:nvPicPr>
          <p:cNvPr id="14" name="Picture 13">
            <a:extLst>
              <a:ext uri="{FF2B5EF4-FFF2-40B4-BE49-F238E27FC236}">
                <a16:creationId xmlns:a16="http://schemas.microsoft.com/office/drawing/2014/main" id="{368E087C-E15C-131B-4E34-55C0DE219F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04842" y="3314700"/>
            <a:ext cx="7772400" cy="3102142"/>
          </a:xfrm>
          <a:prstGeom prst="rect">
            <a:avLst/>
          </a:prstGeom>
          <a:ln>
            <a:solidFill>
              <a:schemeClr val="tx1"/>
            </a:solidFill>
          </a:ln>
        </p:spPr>
      </p:pic>
      <p:pic>
        <p:nvPicPr>
          <p:cNvPr id="16" name="Picture 15">
            <a:extLst>
              <a:ext uri="{FF2B5EF4-FFF2-40B4-BE49-F238E27FC236}">
                <a16:creationId xmlns:a16="http://schemas.microsoft.com/office/drawing/2014/main" id="{ED04F6CA-133B-9444-92F3-1C3C2CEE55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597" y="1078059"/>
            <a:ext cx="9281647" cy="7784607"/>
          </a:xfrm>
          <a:prstGeom prst="rect">
            <a:avLst/>
          </a:prstGeom>
          <a:ln>
            <a:solidFill>
              <a:schemeClr val="tx1"/>
            </a:solidFill>
          </a:ln>
        </p:spPr>
      </p:pic>
    </p:spTree>
    <p:extLst>
      <p:ext uri="{BB962C8B-B14F-4D97-AF65-F5344CB8AC3E}">
        <p14:creationId xmlns:p14="http://schemas.microsoft.com/office/powerpoint/2010/main" val="39361171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A898800-1FE3-EAFC-48F3-B6B70CF9B51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0BF083F-B20A-6191-4071-10F6192D7334}"/>
              </a:ext>
            </a:extLst>
          </p:cNvPr>
          <p:cNvGrpSpPr/>
          <p:nvPr/>
        </p:nvGrpSpPr>
        <p:grpSpPr>
          <a:xfrm>
            <a:off x="-514350" y="9258300"/>
            <a:ext cx="20015189" cy="3086100"/>
            <a:chOff x="0" y="0"/>
            <a:chExt cx="5271490" cy="812800"/>
          </a:xfrm>
        </p:grpSpPr>
        <p:sp>
          <p:nvSpPr>
            <p:cNvPr id="3" name="Freeform 3">
              <a:extLst>
                <a:ext uri="{FF2B5EF4-FFF2-40B4-BE49-F238E27FC236}">
                  <a16:creationId xmlns:a16="http://schemas.microsoft.com/office/drawing/2014/main" id="{86BEF42F-0DC4-2AF7-7A1E-CB92D45950D4}"/>
                </a:ext>
              </a:extLst>
            </p:cNvPr>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a:extLst>
                <a:ext uri="{FF2B5EF4-FFF2-40B4-BE49-F238E27FC236}">
                  <a16:creationId xmlns:a16="http://schemas.microsoft.com/office/drawing/2014/main" id="{F45EF02B-F03F-EED7-E8E0-0296C952F3BC}"/>
                </a:ext>
              </a:extLst>
            </p:cNvPr>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a:extLst>
              <a:ext uri="{FF2B5EF4-FFF2-40B4-BE49-F238E27FC236}">
                <a16:creationId xmlns:a16="http://schemas.microsoft.com/office/drawing/2014/main" id="{77C6D92B-0B13-0532-CD40-293C9D971ACB}"/>
              </a:ext>
            </a:extLst>
          </p:cNvPr>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6" name="Freeform 6">
            <a:extLst>
              <a:ext uri="{FF2B5EF4-FFF2-40B4-BE49-F238E27FC236}">
                <a16:creationId xmlns:a16="http://schemas.microsoft.com/office/drawing/2014/main" id="{4824E6B3-9ED4-770B-FF51-A4168BF6E140}"/>
              </a:ext>
            </a:extLst>
          </p:cNvPr>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sp>
        <p:nvSpPr>
          <p:cNvPr id="7" name="Freeform 7">
            <a:extLst>
              <a:ext uri="{FF2B5EF4-FFF2-40B4-BE49-F238E27FC236}">
                <a16:creationId xmlns:a16="http://schemas.microsoft.com/office/drawing/2014/main" id="{3AC01421-9EF3-46D2-4FF3-2D0F04784EF6}"/>
              </a:ext>
            </a:extLst>
          </p:cNvPr>
          <p:cNvSpPr/>
          <p:nvPr/>
        </p:nvSpPr>
        <p:spPr>
          <a:xfrm>
            <a:off x="378384" y="880755"/>
            <a:ext cx="12912755" cy="7424834"/>
          </a:xfrm>
          <a:custGeom>
            <a:avLst/>
            <a:gdLst/>
            <a:ahLst/>
            <a:cxnLst/>
            <a:rect l="l" t="t" r="r" b="b"/>
            <a:pathLst>
              <a:path w="12912755" h="7424834">
                <a:moveTo>
                  <a:pt x="0" y="0"/>
                </a:moveTo>
                <a:lnTo>
                  <a:pt x="12912755" y="0"/>
                </a:lnTo>
                <a:lnTo>
                  <a:pt x="12912755" y="7424835"/>
                </a:lnTo>
                <a:lnTo>
                  <a:pt x="0" y="7424835"/>
                </a:lnTo>
                <a:lnTo>
                  <a:pt x="0" y="0"/>
                </a:lnTo>
                <a:close/>
              </a:path>
            </a:pathLst>
          </a:custGeom>
          <a:blipFill>
            <a:blip r:embed="rId3">
              <a:extLst>
                <a:ext uri="{28A0092B-C50C-407E-A947-70E740481C1C}">
                  <a14:useLocalDpi xmlns:a14="http://schemas.microsoft.com/office/drawing/2010/main" val="0"/>
                </a:ext>
              </a:extLst>
            </a:blip>
            <a:stretch>
              <a:fillRect/>
            </a:stretch>
          </a:blipFill>
          <a:ln w="9525" cap="sq">
            <a:solidFill>
              <a:srgbClr val="000000"/>
            </a:solidFill>
            <a:prstDash val="solid"/>
            <a:miter/>
          </a:ln>
        </p:spPr>
        <p:txBody>
          <a:bodyPr/>
          <a:lstStyle/>
          <a:p>
            <a:endParaRPr lang="en-US"/>
          </a:p>
        </p:txBody>
      </p:sp>
      <p:grpSp>
        <p:nvGrpSpPr>
          <p:cNvPr id="8" name="Group 8">
            <a:extLst>
              <a:ext uri="{FF2B5EF4-FFF2-40B4-BE49-F238E27FC236}">
                <a16:creationId xmlns:a16="http://schemas.microsoft.com/office/drawing/2014/main" id="{B3354B4E-A4C1-CB23-44DF-E387C8DDA297}"/>
              </a:ext>
            </a:extLst>
          </p:cNvPr>
          <p:cNvGrpSpPr/>
          <p:nvPr/>
        </p:nvGrpSpPr>
        <p:grpSpPr>
          <a:xfrm>
            <a:off x="14965865" y="4564176"/>
            <a:ext cx="1601996" cy="1601996"/>
            <a:chOff x="0" y="0"/>
            <a:chExt cx="2135995" cy="2135995"/>
          </a:xfrm>
        </p:grpSpPr>
        <p:sp>
          <p:nvSpPr>
            <p:cNvPr id="9" name="Freeform 9">
              <a:extLst>
                <a:ext uri="{FF2B5EF4-FFF2-40B4-BE49-F238E27FC236}">
                  <a16:creationId xmlns:a16="http://schemas.microsoft.com/office/drawing/2014/main" id="{7B76B828-D71B-4A3C-7FC4-66565CE5A481}"/>
                </a:ext>
              </a:extLst>
            </p:cNvPr>
            <p:cNvSpPr/>
            <p:nvPr/>
          </p:nvSpPr>
          <p:spPr>
            <a:xfrm>
              <a:off x="0" y="0"/>
              <a:ext cx="2135995" cy="2135995"/>
            </a:xfrm>
            <a:custGeom>
              <a:avLst/>
              <a:gdLst/>
              <a:ahLst/>
              <a:cxnLst/>
              <a:rect l="l" t="t" r="r" b="b"/>
              <a:pathLst>
                <a:path w="2135995" h="2135995">
                  <a:moveTo>
                    <a:pt x="0" y="0"/>
                  </a:moveTo>
                  <a:lnTo>
                    <a:pt x="2135995" y="0"/>
                  </a:lnTo>
                  <a:lnTo>
                    <a:pt x="2135995" y="2135995"/>
                  </a:lnTo>
                  <a:lnTo>
                    <a:pt x="0" y="21359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0" name="Freeform 10">
              <a:extLst>
                <a:ext uri="{FF2B5EF4-FFF2-40B4-BE49-F238E27FC236}">
                  <a16:creationId xmlns:a16="http://schemas.microsoft.com/office/drawing/2014/main" id="{10A85A23-AA03-9C9F-E7BC-A07D37A1101F}"/>
                </a:ext>
              </a:extLst>
            </p:cNvPr>
            <p:cNvSpPr/>
            <p:nvPr/>
          </p:nvSpPr>
          <p:spPr>
            <a:xfrm>
              <a:off x="0" y="0"/>
              <a:ext cx="2135995" cy="2135995"/>
            </a:xfrm>
            <a:custGeom>
              <a:avLst/>
              <a:gdLst/>
              <a:ahLst/>
              <a:cxnLst/>
              <a:rect l="l" t="t" r="r" b="b"/>
              <a:pathLst>
                <a:path w="2135995" h="2135995">
                  <a:moveTo>
                    <a:pt x="0" y="0"/>
                  </a:moveTo>
                  <a:lnTo>
                    <a:pt x="2135995" y="0"/>
                  </a:lnTo>
                  <a:lnTo>
                    <a:pt x="2135995" y="2135995"/>
                  </a:lnTo>
                  <a:lnTo>
                    <a:pt x="0" y="213599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1" name="TextBox 11">
            <a:extLst>
              <a:ext uri="{FF2B5EF4-FFF2-40B4-BE49-F238E27FC236}">
                <a16:creationId xmlns:a16="http://schemas.microsoft.com/office/drawing/2014/main" id="{21A2F4B9-7880-0C7D-0BF6-61A8A99CCBB3}"/>
              </a:ext>
            </a:extLst>
          </p:cNvPr>
          <p:cNvSpPr txBox="1"/>
          <p:nvPr/>
        </p:nvSpPr>
        <p:spPr>
          <a:xfrm>
            <a:off x="13752964" y="2129331"/>
            <a:ext cx="4027797" cy="2252411"/>
          </a:xfrm>
          <a:prstGeom prst="rect">
            <a:avLst/>
          </a:prstGeom>
        </p:spPr>
        <p:txBody>
          <a:bodyPr lIns="0" tIns="0" rIns="0" bIns="0" rtlCol="0" anchor="t">
            <a:spAutoFit/>
          </a:bodyPr>
          <a:lstStyle/>
          <a:p>
            <a:pPr marL="0" lvl="0" indent="0" algn="ctr">
              <a:lnSpc>
                <a:spcPts val="5808"/>
              </a:lnSpc>
              <a:spcBef>
                <a:spcPct val="0"/>
              </a:spcBef>
            </a:pPr>
            <a:r>
              <a:rPr lang="en-US" sz="5808" spc="-458" dirty="0">
                <a:solidFill>
                  <a:srgbClr val="000000"/>
                </a:solidFill>
                <a:latin typeface="Archivo Black"/>
                <a:ea typeface="Archivo Black"/>
                <a:cs typeface="Archivo Black"/>
                <a:sym typeface="Archivo Black"/>
              </a:rPr>
              <a:t>Double-Entry Journals</a:t>
            </a:r>
          </a:p>
        </p:txBody>
      </p:sp>
      <p:sp>
        <p:nvSpPr>
          <p:cNvPr id="12" name="TextBox 12">
            <a:extLst>
              <a:ext uri="{FF2B5EF4-FFF2-40B4-BE49-F238E27FC236}">
                <a16:creationId xmlns:a16="http://schemas.microsoft.com/office/drawing/2014/main" id="{E115315F-61B7-9C10-7D74-2C8FEA766BCD}"/>
              </a:ext>
            </a:extLst>
          </p:cNvPr>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extLst>
      <p:ext uri="{BB962C8B-B14F-4D97-AF65-F5344CB8AC3E}">
        <p14:creationId xmlns:p14="http://schemas.microsoft.com/office/powerpoint/2010/main" val="22714710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AutoShape 2"/>
          <p:cNvSpPr/>
          <p:nvPr/>
        </p:nvSpPr>
        <p:spPr>
          <a:xfrm>
            <a:off x="-585133" y="9133153"/>
            <a:ext cx="18873133" cy="0"/>
          </a:xfrm>
          <a:prstGeom prst="line">
            <a:avLst/>
          </a:prstGeom>
          <a:ln w="9525" cap="rnd">
            <a:solidFill>
              <a:srgbClr val="000000"/>
            </a:solidFill>
            <a:prstDash val="solid"/>
            <a:headEnd type="none" w="sm" len="sm"/>
            <a:tailEnd type="none" w="sm" len="sm"/>
          </a:ln>
        </p:spPr>
        <p:txBody>
          <a:bodyPr/>
          <a:lstStyle/>
          <a:p>
            <a:endParaRPr lang="en-US"/>
          </a:p>
        </p:txBody>
      </p:sp>
      <p:grpSp>
        <p:nvGrpSpPr>
          <p:cNvPr id="3" name="Group 3"/>
          <p:cNvGrpSpPr/>
          <p:nvPr/>
        </p:nvGrpSpPr>
        <p:grpSpPr>
          <a:xfrm>
            <a:off x="-514350" y="9258300"/>
            <a:ext cx="20015189" cy="3086100"/>
            <a:chOff x="0" y="0"/>
            <a:chExt cx="5271490" cy="812800"/>
          </a:xfrm>
        </p:grpSpPr>
        <p:sp>
          <p:nvSpPr>
            <p:cNvPr id="4" name="Freeform 4"/>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5" name="TextBox 5"/>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6" name="Freeform 6"/>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sp>
        <p:nvSpPr>
          <p:cNvPr id="7" name="TextBox 7"/>
          <p:cNvSpPr txBox="1"/>
          <p:nvPr/>
        </p:nvSpPr>
        <p:spPr>
          <a:xfrm>
            <a:off x="1028700" y="807119"/>
            <a:ext cx="7203393" cy="662237"/>
          </a:xfrm>
          <a:prstGeom prst="rect">
            <a:avLst/>
          </a:prstGeom>
        </p:spPr>
        <p:txBody>
          <a:bodyPr lIns="0" tIns="0" rIns="0" bIns="0" rtlCol="0" anchor="t">
            <a:spAutoFit/>
          </a:bodyPr>
          <a:lstStyle/>
          <a:p>
            <a:pPr algn="l">
              <a:lnSpc>
                <a:spcPts val="4530"/>
              </a:lnSpc>
            </a:pPr>
            <a:r>
              <a:rPr lang="en-US" sz="5808" spc="-458" dirty="0">
                <a:solidFill>
                  <a:srgbClr val="000000"/>
                </a:solidFill>
                <a:latin typeface="Archivo Black"/>
                <a:ea typeface="Archivo Black"/>
                <a:cs typeface="Archivo Black"/>
                <a:sym typeface="Archivo Black"/>
              </a:rPr>
              <a:t>Sources</a:t>
            </a:r>
          </a:p>
        </p:txBody>
      </p:sp>
      <p:sp>
        <p:nvSpPr>
          <p:cNvPr id="15" name="TextBox 15"/>
          <p:cNvSpPr txBox="1"/>
          <p:nvPr/>
        </p:nvSpPr>
        <p:spPr>
          <a:xfrm>
            <a:off x="1028699" y="2019300"/>
            <a:ext cx="16830551" cy="7066037"/>
          </a:xfrm>
          <a:prstGeom prst="rect">
            <a:avLst/>
          </a:prstGeom>
        </p:spPr>
        <p:txBody>
          <a:bodyPr wrap="square" lIns="0" tIns="0" rIns="0" bIns="0" rtlCol="0" anchor="t">
            <a:spAutoFit/>
          </a:bodyPr>
          <a:lstStyle/>
          <a:p>
            <a:pPr lvl="0">
              <a:lnSpc>
                <a:spcPts val="2939"/>
              </a:lnSpc>
              <a:spcBef>
                <a:spcPct val="0"/>
              </a:spcBef>
            </a:pPr>
            <a:r>
              <a:rPr lang="en-US" sz="2400" dirty="0">
                <a:solidFill>
                  <a:srgbClr val="000000"/>
                </a:solidFill>
                <a:latin typeface="Garet"/>
                <a:ea typeface="Garet"/>
                <a:cs typeface="Garet"/>
                <a:sym typeface="Garet"/>
              </a:rPr>
              <a:t>“7 Essential Research Hacks to Teach High School Students” by Benjamin Barbour. Edutopia. 14 November 2025. </a:t>
            </a:r>
            <a:r>
              <a:rPr lang="en-US" sz="2400" dirty="0" err="1">
                <a:solidFill>
                  <a:srgbClr val="000000"/>
                </a:solidFill>
                <a:latin typeface="Garet"/>
                <a:ea typeface="Garet"/>
                <a:cs typeface="Garet"/>
                <a:sym typeface="Garet"/>
              </a:rPr>
              <a:t>Edutopia.org</a:t>
            </a:r>
            <a:r>
              <a:rPr lang="en-US" sz="2400" dirty="0">
                <a:solidFill>
                  <a:srgbClr val="000000"/>
                </a:solidFill>
                <a:latin typeface="Garet"/>
                <a:ea typeface="Garet"/>
                <a:cs typeface="Garet"/>
                <a:sym typeface="Garet"/>
              </a:rPr>
              <a:t>/article/research-tips-high-school-students</a:t>
            </a:r>
          </a:p>
          <a:p>
            <a:pPr lvl="0">
              <a:lnSpc>
                <a:spcPts val="2939"/>
              </a:lnSpc>
              <a:spcBef>
                <a:spcPct val="0"/>
              </a:spcBef>
            </a:pPr>
            <a:endParaRPr lang="en-US" sz="2400" dirty="0">
              <a:solidFill>
                <a:srgbClr val="000000"/>
              </a:solidFill>
              <a:latin typeface="Garet"/>
              <a:ea typeface="Garet"/>
              <a:cs typeface="Garet"/>
              <a:sym typeface="Garet"/>
            </a:endParaRPr>
          </a:p>
          <a:p>
            <a:pPr lvl="0">
              <a:lnSpc>
                <a:spcPts val="2939"/>
              </a:lnSpc>
              <a:spcBef>
                <a:spcPct val="0"/>
              </a:spcBef>
            </a:pPr>
            <a:r>
              <a:rPr lang="en-US" sz="2400" dirty="0">
                <a:solidFill>
                  <a:srgbClr val="000000"/>
                </a:solidFill>
                <a:latin typeface="Garet"/>
                <a:ea typeface="Garet"/>
                <a:cs typeface="Garet"/>
                <a:sym typeface="Garet"/>
              </a:rPr>
              <a:t>“We Need to Rethink How We Teach Research” by Curtis Chandler. </a:t>
            </a:r>
            <a:r>
              <a:rPr lang="en-US" sz="2400" dirty="0" err="1">
                <a:solidFill>
                  <a:srgbClr val="000000"/>
                </a:solidFill>
                <a:latin typeface="Garet"/>
                <a:ea typeface="Garet"/>
                <a:cs typeface="Garet"/>
                <a:sym typeface="Garet"/>
              </a:rPr>
              <a:t>MiddleWeb</a:t>
            </a:r>
            <a:r>
              <a:rPr lang="en-US" sz="2400" dirty="0">
                <a:solidFill>
                  <a:srgbClr val="000000"/>
                </a:solidFill>
                <a:latin typeface="Garet"/>
                <a:ea typeface="Garet"/>
                <a:cs typeface="Garet"/>
                <a:sym typeface="Garet"/>
              </a:rPr>
              <a:t>. 24 March 2026. </a:t>
            </a:r>
            <a:r>
              <a:rPr lang="en-US" sz="2400" dirty="0" err="1">
                <a:solidFill>
                  <a:srgbClr val="000000"/>
                </a:solidFill>
                <a:latin typeface="Garet"/>
                <a:ea typeface="Garet"/>
                <a:cs typeface="Garet"/>
                <a:sym typeface="Garet"/>
              </a:rPr>
              <a:t>middleweb.com</a:t>
            </a:r>
            <a:r>
              <a:rPr lang="en-US" sz="2400" dirty="0">
                <a:solidFill>
                  <a:srgbClr val="000000"/>
                </a:solidFill>
                <a:latin typeface="Garet"/>
                <a:ea typeface="Garet"/>
                <a:cs typeface="Garet"/>
                <a:sym typeface="Garet"/>
              </a:rPr>
              <a:t>/53240/we-need-to-rethink-how-we-teach-research</a:t>
            </a:r>
          </a:p>
          <a:p>
            <a:pPr lvl="0">
              <a:lnSpc>
                <a:spcPts val="2939"/>
              </a:lnSpc>
              <a:spcBef>
                <a:spcPct val="0"/>
              </a:spcBef>
            </a:pPr>
            <a:endParaRPr lang="en-US" sz="2400" dirty="0">
              <a:solidFill>
                <a:srgbClr val="000000"/>
              </a:solidFill>
              <a:latin typeface="Garet"/>
              <a:ea typeface="Garet"/>
              <a:cs typeface="Garet"/>
              <a:sym typeface="Garet"/>
            </a:endParaRPr>
          </a:p>
          <a:p>
            <a:pPr lvl="0">
              <a:lnSpc>
                <a:spcPts val="2939"/>
              </a:lnSpc>
              <a:spcBef>
                <a:spcPct val="0"/>
              </a:spcBef>
            </a:pPr>
            <a:r>
              <a:rPr lang="en-US" sz="2400" dirty="0">
                <a:solidFill>
                  <a:srgbClr val="000000"/>
                </a:solidFill>
                <a:latin typeface="Garet"/>
                <a:ea typeface="Garet"/>
                <a:cs typeface="Garet"/>
                <a:sym typeface="Garet"/>
              </a:rPr>
              <a:t>”Teaching ELA Students to Annotate with Purpose” by Laurie Millie Hornik. </a:t>
            </a:r>
            <a:r>
              <a:rPr lang="en-US" sz="2400" dirty="0" err="1">
                <a:solidFill>
                  <a:srgbClr val="000000"/>
                </a:solidFill>
                <a:latin typeface="Garet"/>
                <a:ea typeface="Garet"/>
                <a:cs typeface="Garet"/>
                <a:sym typeface="Garet"/>
              </a:rPr>
              <a:t>MiddleWeb</a:t>
            </a:r>
            <a:r>
              <a:rPr lang="en-US" sz="2400" dirty="0">
                <a:solidFill>
                  <a:srgbClr val="000000"/>
                </a:solidFill>
                <a:latin typeface="Garet"/>
                <a:ea typeface="Garet"/>
                <a:cs typeface="Garet"/>
                <a:sym typeface="Garet"/>
              </a:rPr>
              <a:t>. 13 April 2026. </a:t>
            </a:r>
            <a:r>
              <a:rPr lang="en-US" sz="2400" dirty="0" err="1">
                <a:solidFill>
                  <a:srgbClr val="000000"/>
                </a:solidFill>
                <a:latin typeface="Garet"/>
                <a:ea typeface="Garet"/>
                <a:cs typeface="Garet"/>
                <a:sym typeface="Garet"/>
              </a:rPr>
              <a:t>middleweb.com</a:t>
            </a:r>
            <a:r>
              <a:rPr lang="en-US" sz="2400" dirty="0">
                <a:solidFill>
                  <a:srgbClr val="000000"/>
                </a:solidFill>
                <a:latin typeface="Garet"/>
                <a:ea typeface="Garet"/>
                <a:cs typeface="Garet"/>
                <a:sym typeface="Garet"/>
              </a:rPr>
              <a:t>/53311/teaching-</a:t>
            </a:r>
            <a:r>
              <a:rPr lang="en-US" sz="2400" dirty="0" err="1">
                <a:solidFill>
                  <a:srgbClr val="000000"/>
                </a:solidFill>
                <a:latin typeface="Garet"/>
                <a:ea typeface="Garet"/>
                <a:cs typeface="Garet"/>
                <a:sym typeface="Garet"/>
              </a:rPr>
              <a:t>ela</a:t>
            </a:r>
            <a:r>
              <a:rPr lang="en-US" sz="2400" dirty="0">
                <a:solidFill>
                  <a:srgbClr val="000000"/>
                </a:solidFill>
                <a:latin typeface="Garet"/>
                <a:ea typeface="Garet"/>
                <a:cs typeface="Garet"/>
                <a:sym typeface="Garet"/>
              </a:rPr>
              <a:t>-students-to-annotate-with-purpose</a:t>
            </a:r>
          </a:p>
          <a:p>
            <a:pPr lvl="0">
              <a:lnSpc>
                <a:spcPts val="2939"/>
              </a:lnSpc>
              <a:spcBef>
                <a:spcPct val="0"/>
              </a:spcBef>
            </a:pPr>
            <a:endParaRPr lang="en-US" sz="2400" dirty="0">
              <a:solidFill>
                <a:srgbClr val="000000"/>
              </a:solidFill>
              <a:latin typeface="Garet"/>
              <a:ea typeface="Garet"/>
              <a:cs typeface="Garet"/>
              <a:sym typeface="Garet"/>
            </a:endParaRPr>
          </a:p>
          <a:p>
            <a:pPr lvl="0">
              <a:lnSpc>
                <a:spcPts val="2939"/>
              </a:lnSpc>
              <a:spcBef>
                <a:spcPct val="0"/>
              </a:spcBef>
            </a:pPr>
            <a:r>
              <a:rPr lang="en-US" sz="2400" dirty="0" err="1">
                <a:solidFill>
                  <a:srgbClr val="000000"/>
                </a:solidFill>
                <a:latin typeface="Garet"/>
                <a:ea typeface="Garet"/>
                <a:cs typeface="Garet"/>
                <a:sym typeface="Garet"/>
              </a:rPr>
              <a:t>AllSides</a:t>
            </a:r>
            <a:r>
              <a:rPr lang="en-US" sz="2400" dirty="0">
                <a:solidFill>
                  <a:srgbClr val="000000"/>
                </a:solidFill>
                <a:latin typeface="Garet"/>
                <a:ea typeface="Garet"/>
                <a:cs typeface="Garet"/>
                <a:sym typeface="Garet"/>
              </a:rPr>
              <a:t> Media Bias Chart: </a:t>
            </a:r>
            <a:r>
              <a:rPr lang="en-US" sz="2400" dirty="0" err="1">
                <a:solidFill>
                  <a:srgbClr val="000000"/>
                </a:solidFill>
                <a:latin typeface="Garet"/>
                <a:ea typeface="Garet"/>
                <a:cs typeface="Garet"/>
                <a:sym typeface="Garet"/>
              </a:rPr>
              <a:t>allsides.com</a:t>
            </a:r>
            <a:r>
              <a:rPr lang="en-US" sz="2400" dirty="0">
                <a:solidFill>
                  <a:srgbClr val="000000"/>
                </a:solidFill>
                <a:latin typeface="Garet"/>
                <a:ea typeface="Garet"/>
                <a:cs typeface="Garet"/>
                <a:sym typeface="Garet"/>
              </a:rPr>
              <a:t>/media-bias/media-bias-chart</a:t>
            </a:r>
          </a:p>
          <a:p>
            <a:pPr lvl="0">
              <a:lnSpc>
                <a:spcPts val="2939"/>
              </a:lnSpc>
              <a:spcBef>
                <a:spcPct val="0"/>
              </a:spcBef>
            </a:pPr>
            <a:endParaRPr lang="en-US" sz="2400" dirty="0">
              <a:solidFill>
                <a:srgbClr val="000000"/>
              </a:solidFill>
              <a:latin typeface="Garet"/>
              <a:ea typeface="Garet"/>
              <a:cs typeface="Garet"/>
              <a:sym typeface="Garet"/>
            </a:endParaRPr>
          </a:p>
          <a:p>
            <a:pPr lvl="0">
              <a:lnSpc>
                <a:spcPts val="2939"/>
              </a:lnSpc>
              <a:spcBef>
                <a:spcPct val="0"/>
              </a:spcBef>
            </a:pPr>
            <a:r>
              <a:rPr lang="en-US" sz="2400" dirty="0">
                <a:solidFill>
                  <a:srgbClr val="000000"/>
                </a:solidFill>
                <a:latin typeface="Garet"/>
                <a:ea typeface="Garet"/>
                <a:cs typeface="Garet"/>
                <a:sym typeface="Garet"/>
              </a:rPr>
              <a:t>“Evaluating Resources and Misinformation” by Kaitlyn Van Kempen. UChicago Library. 30 June 2025. </a:t>
            </a:r>
            <a:r>
              <a:rPr lang="en-US" sz="2400" dirty="0" err="1">
                <a:solidFill>
                  <a:srgbClr val="000000"/>
                </a:solidFill>
                <a:latin typeface="Garet"/>
                <a:ea typeface="Garet"/>
                <a:cs typeface="Garet"/>
                <a:sym typeface="Garet"/>
              </a:rPr>
              <a:t>guides.lib.uchicago.edu</a:t>
            </a:r>
            <a:r>
              <a:rPr lang="en-US" sz="2400" dirty="0">
                <a:solidFill>
                  <a:srgbClr val="000000"/>
                </a:solidFill>
                <a:latin typeface="Garet"/>
                <a:ea typeface="Garet"/>
                <a:cs typeface="Garet"/>
                <a:sym typeface="Garet"/>
              </a:rPr>
              <a:t>/</a:t>
            </a:r>
            <a:r>
              <a:rPr lang="en-US" sz="2400" dirty="0" err="1">
                <a:solidFill>
                  <a:srgbClr val="000000"/>
                </a:solidFill>
                <a:latin typeface="Garet"/>
                <a:ea typeface="Garet"/>
                <a:cs typeface="Garet"/>
                <a:sym typeface="Garet"/>
              </a:rPr>
              <a:t>c.php?g</a:t>
            </a:r>
            <a:r>
              <a:rPr lang="en-US" sz="2400" dirty="0">
                <a:solidFill>
                  <a:srgbClr val="000000"/>
                </a:solidFill>
                <a:latin typeface="Garet"/>
                <a:ea typeface="Garet"/>
                <a:cs typeface="Garet"/>
                <a:sym typeface="Garet"/>
              </a:rPr>
              <a:t>=1241077&amp;p=9082322</a:t>
            </a:r>
          </a:p>
          <a:p>
            <a:pPr lvl="0">
              <a:lnSpc>
                <a:spcPts val="2939"/>
              </a:lnSpc>
              <a:spcBef>
                <a:spcPct val="0"/>
              </a:spcBef>
            </a:pPr>
            <a:endParaRPr lang="en-US" sz="2400" dirty="0">
              <a:solidFill>
                <a:srgbClr val="000000"/>
              </a:solidFill>
              <a:latin typeface="Garet"/>
              <a:ea typeface="Garet"/>
              <a:cs typeface="Garet"/>
              <a:sym typeface="Garet"/>
            </a:endParaRPr>
          </a:p>
          <a:p>
            <a:pPr lvl="0">
              <a:lnSpc>
                <a:spcPts val="2939"/>
              </a:lnSpc>
              <a:spcBef>
                <a:spcPct val="0"/>
              </a:spcBef>
            </a:pPr>
            <a:r>
              <a:rPr lang="en-US" sz="2400" dirty="0">
                <a:solidFill>
                  <a:srgbClr val="000000"/>
                </a:solidFill>
                <a:latin typeface="Garet"/>
                <a:ea typeface="Garet"/>
                <a:cs typeface="Garet"/>
                <a:sym typeface="Garet"/>
              </a:rPr>
              <a:t>“How to Evaluate the Trustworthiness of Sources” </a:t>
            </a:r>
            <a:r>
              <a:rPr lang="en-US" sz="2400" dirty="0" err="1">
                <a:solidFill>
                  <a:srgbClr val="000000"/>
                </a:solidFill>
                <a:latin typeface="Garet"/>
                <a:ea typeface="Garet"/>
                <a:cs typeface="Garet"/>
                <a:sym typeface="Garet"/>
              </a:rPr>
              <a:t>ThinkingPro</a:t>
            </a:r>
            <a:r>
              <a:rPr lang="en-US" sz="2400" dirty="0">
                <a:solidFill>
                  <a:srgbClr val="000000"/>
                </a:solidFill>
                <a:latin typeface="Garet"/>
                <a:ea typeface="Garet"/>
                <a:cs typeface="Garet"/>
                <a:sym typeface="Garet"/>
              </a:rPr>
              <a:t>. 4 November 2024. </a:t>
            </a:r>
            <a:r>
              <a:rPr lang="en-US" sz="2400" dirty="0" err="1">
                <a:solidFill>
                  <a:srgbClr val="000000"/>
                </a:solidFill>
                <a:latin typeface="Garet"/>
                <a:ea typeface="Garet"/>
                <a:cs typeface="Garet"/>
                <a:sym typeface="Garet"/>
              </a:rPr>
              <a:t>thinkinghabitats.com</a:t>
            </a:r>
            <a:r>
              <a:rPr lang="en-US" sz="2400" dirty="0">
                <a:solidFill>
                  <a:srgbClr val="000000"/>
                </a:solidFill>
                <a:latin typeface="Garet"/>
                <a:ea typeface="Garet"/>
                <a:cs typeface="Garet"/>
                <a:sym typeface="Garet"/>
              </a:rPr>
              <a:t>/blog/how-to-evaluate-the-trustworthiness-of-sources</a:t>
            </a:r>
          </a:p>
          <a:p>
            <a:pPr lvl="0">
              <a:lnSpc>
                <a:spcPts val="2939"/>
              </a:lnSpc>
              <a:spcBef>
                <a:spcPct val="0"/>
              </a:spcBef>
            </a:pPr>
            <a:endParaRPr lang="en-US" sz="2400" dirty="0">
              <a:solidFill>
                <a:srgbClr val="000000"/>
              </a:solidFill>
              <a:latin typeface="Garet"/>
              <a:ea typeface="Garet"/>
              <a:cs typeface="Garet"/>
              <a:sym typeface="Garet"/>
            </a:endParaRPr>
          </a:p>
          <a:p>
            <a:pPr lvl="0">
              <a:lnSpc>
                <a:spcPts val="2939"/>
              </a:lnSpc>
              <a:spcBef>
                <a:spcPct val="0"/>
              </a:spcBef>
            </a:pPr>
            <a:r>
              <a:rPr lang="en-US" sz="2400" dirty="0">
                <a:solidFill>
                  <a:srgbClr val="000000"/>
                </a:solidFill>
                <a:latin typeface="Garet"/>
                <a:ea typeface="Garet"/>
                <a:cs typeface="Garet"/>
                <a:sym typeface="Garet"/>
              </a:rPr>
              <a:t>“Use Google Scholar’s Advanced Search Feature” UC Santa Cruz University Library. https://</a:t>
            </a:r>
            <a:r>
              <a:rPr lang="en-US" sz="2400" dirty="0" err="1">
                <a:solidFill>
                  <a:srgbClr val="000000"/>
                </a:solidFill>
                <a:latin typeface="Garet"/>
                <a:ea typeface="Garet"/>
                <a:cs typeface="Garet"/>
                <a:sym typeface="Garet"/>
              </a:rPr>
              <a:t>guides.library.ucsc.edu</a:t>
            </a:r>
            <a:r>
              <a:rPr lang="en-US" sz="2400" dirty="0">
                <a:solidFill>
                  <a:srgbClr val="000000"/>
                </a:solidFill>
                <a:latin typeface="Garet"/>
                <a:ea typeface="Garet"/>
                <a:cs typeface="Garet"/>
                <a:sym typeface="Garet"/>
              </a:rPr>
              <a:t>/</a:t>
            </a:r>
            <a:r>
              <a:rPr lang="en-US" sz="2400" dirty="0" err="1">
                <a:solidFill>
                  <a:srgbClr val="000000"/>
                </a:solidFill>
                <a:latin typeface="Garet"/>
                <a:ea typeface="Garet"/>
                <a:cs typeface="Garet"/>
                <a:sym typeface="Garet"/>
              </a:rPr>
              <a:t>c.php?g</a:t>
            </a:r>
            <a:r>
              <a:rPr lang="en-US" sz="2400" dirty="0">
                <a:solidFill>
                  <a:srgbClr val="000000"/>
                </a:solidFill>
                <a:latin typeface="Garet"/>
                <a:ea typeface="Garet"/>
                <a:cs typeface="Garet"/>
                <a:sym typeface="Garet"/>
              </a:rPr>
              <a:t>=745384&amp;p=5361954</a:t>
            </a:r>
          </a:p>
        </p:txBody>
      </p:sp>
      <p:grpSp>
        <p:nvGrpSpPr>
          <p:cNvPr id="16" name="Group 16"/>
          <p:cNvGrpSpPr/>
          <p:nvPr/>
        </p:nvGrpSpPr>
        <p:grpSpPr>
          <a:xfrm>
            <a:off x="16383000" y="294425"/>
            <a:ext cx="1476251" cy="1496275"/>
            <a:chOff x="0" y="0"/>
            <a:chExt cx="2657841" cy="2657841"/>
          </a:xfrm>
        </p:grpSpPr>
        <p:sp>
          <p:nvSpPr>
            <p:cNvPr id="17" name="Freeform 17"/>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8" name="Freeform 18"/>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9" name="TextBox 19"/>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4CCE6D0B-A400-B6CA-79B2-597F104BDF89}"/>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FBADAEED-472E-7209-58A5-5B70F8FD46BC}"/>
              </a:ext>
            </a:extLst>
          </p:cNvPr>
          <p:cNvSpPr/>
          <p:nvPr/>
        </p:nvSpPr>
        <p:spPr>
          <a:xfrm>
            <a:off x="-585133" y="9133153"/>
            <a:ext cx="18873133" cy="0"/>
          </a:xfrm>
          <a:prstGeom prst="line">
            <a:avLst/>
          </a:prstGeom>
          <a:ln w="9525" cap="rnd">
            <a:solidFill>
              <a:srgbClr val="000000"/>
            </a:solidFill>
            <a:prstDash val="solid"/>
            <a:headEnd type="none" w="sm" len="sm"/>
            <a:tailEnd type="none" w="sm" len="sm"/>
          </a:ln>
        </p:spPr>
        <p:txBody>
          <a:bodyPr/>
          <a:lstStyle/>
          <a:p>
            <a:endParaRPr lang="en-US"/>
          </a:p>
        </p:txBody>
      </p:sp>
      <p:grpSp>
        <p:nvGrpSpPr>
          <p:cNvPr id="3" name="Group 3">
            <a:extLst>
              <a:ext uri="{FF2B5EF4-FFF2-40B4-BE49-F238E27FC236}">
                <a16:creationId xmlns:a16="http://schemas.microsoft.com/office/drawing/2014/main" id="{E2D5983F-D9CF-4587-8CCB-938B5E0B5875}"/>
              </a:ext>
            </a:extLst>
          </p:cNvPr>
          <p:cNvGrpSpPr/>
          <p:nvPr/>
        </p:nvGrpSpPr>
        <p:grpSpPr>
          <a:xfrm>
            <a:off x="-514350" y="9258300"/>
            <a:ext cx="20015189" cy="3086100"/>
            <a:chOff x="0" y="0"/>
            <a:chExt cx="5271490" cy="812800"/>
          </a:xfrm>
        </p:grpSpPr>
        <p:sp>
          <p:nvSpPr>
            <p:cNvPr id="4" name="Freeform 4">
              <a:extLst>
                <a:ext uri="{FF2B5EF4-FFF2-40B4-BE49-F238E27FC236}">
                  <a16:creationId xmlns:a16="http://schemas.microsoft.com/office/drawing/2014/main" id="{2CEF62B5-6D2D-5CD1-1BB9-23C1F4DE924F}"/>
                </a:ext>
              </a:extLst>
            </p:cNvPr>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5" name="TextBox 5">
              <a:extLst>
                <a:ext uri="{FF2B5EF4-FFF2-40B4-BE49-F238E27FC236}">
                  <a16:creationId xmlns:a16="http://schemas.microsoft.com/office/drawing/2014/main" id="{65CC8F8A-EB49-91DE-8077-07B8B7FE9B9C}"/>
                </a:ext>
              </a:extLst>
            </p:cNvPr>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6" name="Freeform 6">
            <a:extLst>
              <a:ext uri="{FF2B5EF4-FFF2-40B4-BE49-F238E27FC236}">
                <a16:creationId xmlns:a16="http://schemas.microsoft.com/office/drawing/2014/main" id="{DC55E7F9-94D2-8653-7602-6A44F8A957B0}"/>
              </a:ext>
            </a:extLst>
          </p:cNvPr>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sp>
        <p:nvSpPr>
          <p:cNvPr id="7" name="TextBox 7">
            <a:extLst>
              <a:ext uri="{FF2B5EF4-FFF2-40B4-BE49-F238E27FC236}">
                <a16:creationId xmlns:a16="http://schemas.microsoft.com/office/drawing/2014/main" id="{79F6FA10-E4DA-98A8-1EFF-EFE96B9A3E40}"/>
              </a:ext>
            </a:extLst>
          </p:cNvPr>
          <p:cNvSpPr txBox="1"/>
          <p:nvPr/>
        </p:nvSpPr>
        <p:spPr>
          <a:xfrm>
            <a:off x="1028700" y="807119"/>
            <a:ext cx="7203393" cy="662237"/>
          </a:xfrm>
          <a:prstGeom prst="rect">
            <a:avLst/>
          </a:prstGeom>
        </p:spPr>
        <p:txBody>
          <a:bodyPr lIns="0" tIns="0" rIns="0" bIns="0" rtlCol="0" anchor="t">
            <a:spAutoFit/>
          </a:bodyPr>
          <a:lstStyle/>
          <a:p>
            <a:pPr algn="l">
              <a:lnSpc>
                <a:spcPts val="4530"/>
              </a:lnSpc>
            </a:pPr>
            <a:r>
              <a:rPr lang="en-US" sz="5808" spc="-458">
                <a:solidFill>
                  <a:srgbClr val="000000"/>
                </a:solidFill>
                <a:latin typeface="Archivo Black"/>
                <a:ea typeface="Archivo Black"/>
                <a:cs typeface="Archivo Black"/>
                <a:sym typeface="Archivo Black"/>
              </a:rPr>
              <a:t>Contact Information</a:t>
            </a:r>
          </a:p>
        </p:txBody>
      </p:sp>
      <p:grpSp>
        <p:nvGrpSpPr>
          <p:cNvPr id="8" name="Group 8">
            <a:extLst>
              <a:ext uri="{FF2B5EF4-FFF2-40B4-BE49-F238E27FC236}">
                <a16:creationId xmlns:a16="http://schemas.microsoft.com/office/drawing/2014/main" id="{9066BEC6-1E1A-46AD-9C63-7E146D9F1772}"/>
              </a:ext>
            </a:extLst>
          </p:cNvPr>
          <p:cNvGrpSpPr/>
          <p:nvPr/>
        </p:nvGrpSpPr>
        <p:grpSpPr>
          <a:xfrm>
            <a:off x="1028700" y="2442986"/>
            <a:ext cx="6018022" cy="2507163"/>
            <a:chOff x="0" y="0"/>
            <a:chExt cx="8024029" cy="3342885"/>
          </a:xfrm>
        </p:grpSpPr>
        <p:sp>
          <p:nvSpPr>
            <p:cNvPr id="9" name="TextBox 9">
              <a:extLst>
                <a:ext uri="{FF2B5EF4-FFF2-40B4-BE49-F238E27FC236}">
                  <a16:creationId xmlns:a16="http://schemas.microsoft.com/office/drawing/2014/main" id="{629C7141-A4AE-0B29-5DC6-FCF0BDCE8D2A}"/>
                </a:ext>
              </a:extLst>
            </p:cNvPr>
            <p:cNvSpPr txBox="1"/>
            <p:nvPr/>
          </p:nvSpPr>
          <p:spPr>
            <a:xfrm>
              <a:off x="0" y="1494686"/>
              <a:ext cx="2866063" cy="440267"/>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E-mail</a:t>
              </a:r>
            </a:p>
          </p:txBody>
        </p:sp>
        <p:sp>
          <p:nvSpPr>
            <p:cNvPr id="10" name="TextBox 10">
              <a:extLst>
                <a:ext uri="{FF2B5EF4-FFF2-40B4-BE49-F238E27FC236}">
                  <a16:creationId xmlns:a16="http://schemas.microsoft.com/office/drawing/2014/main" id="{CEA12519-98FA-E16A-9283-51F3C74912B6}"/>
                </a:ext>
              </a:extLst>
            </p:cNvPr>
            <p:cNvSpPr txBox="1"/>
            <p:nvPr/>
          </p:nvSpPr>
          <p:spPr>
            <a:xfrm>
              <a:off x="2866063" y="1463148"/>
              <a:ext cx="5157966" cy="471805"/>
            </a:xfrm>
            <a:prstGeom prst="rect">
              <a:avLst/>
            </a:prstGeom>
          </p:spPr>
          <p:txBody>
            <a:bodyPr lIns="0" tIns="0" rIns="0" bIns="0" rtlCol="0" anchor="t">
              <a:spAutoFit/>
            </a:bodyPr>
            <a:lstStyle/>
            <a:p>
              <a:pPr marL="0" lvl="0" indent="0" algn="just">
                <a:lnSpc>
                  <a:spcPts val="2939"/>
                </a:lnSpc>
                <a:spcBef>
                  <a:spcPct val="0"/>
                </a:spcBef>
              </a:pPr>
              <a:r>
                <a:rPr lang="en-US" sz="2099" dirty="0" err="1">
                  <a:solidFill>
                    <a:srgbClr val="000000"/>
                  </a:solidFill>
                  <a:latin typeface="Garet"/>
                  <a:ea typeface="Garet"/>
                  <a:cs typeface="Garet"/>
                  <a:sym typeface="Garet"/>
                </a:rPr>
                <a:t>drains@oclre.org</a:t>
              </a:r>
              <a:endParaRPr lang="en-US" sz="2099" dirty="0">
                <a:solidFill>
                  <a:srgbClr val="000000"/>
                </a:solidFill>
                <a:latin typeface="Garet"/>
                <a:ea typeface="Garet"/>
                <a:cs typeface="Garet"/>
                <a:sym typeface="Garet"/>
              </a:endParaRPr>
            </a:p>
          </p:txBody>
        </p:sp>
        <p:sp>
          <p:nvSpPr>
            <p:cNvPr id="11" name="TextBox 11">
              <a:extLst>
                <a:ext uri="{FF2B5EF4-FFF2-40B4-BE49-F238E27FC236}">
                  <a16:creationId xmlns:a16="http://schemas.microsoft.com/office/drawing/2014/main" id="{88BB656D-3584-D24E-A839-15188452DE72}"/>
                </a:ext>
              </a:extLst>
            </p:cNvPr>
            <p:cNvSpPr txBox="1"/>
            <p:nvPr/>
          </p:nvSpPr>
          <p:spPr>
            <a:xfrm>
              <a:off x="0" y="2171058"/>
              <a:ext cx="2866063" cy="440267"/>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Phone</a:t>
              </a:r>
            </a:p>
          </p:txBody>
        </p:sp>
        <p:sp>
          <p:nvSpPr>
            <p:cNvPr id="12" name="TextBox 12">
              <a:extLst>
                <a:ext uri="{FF2B5EF4-FFF2-40B4-BE49-F238E27FC236}">
                  <a16:creationId xmlns:a16="http://schemas.microsoft.com/office/drawing/2014/main" id="{6AE764B0-DD80-E5CE-AA18-109BE01E289B}"/>
                </a:ext>
              </a:extLst>
            </p:cNvPr>
            <p:cNvSpPr txBox="1"/>
            <p:nvPr/>
          </p:nvSpPr>
          <p:spPr>
            <a:xfrm>
              <a:off x="2866063" y="2139520"/>
              <a:ext cx="5157966" cy="471805"/>
            </a:xfrm>
            <a:prstGeom prst="rect">
              <a:avLst/>
            </a:prstGeom>
          </p:spPr>
          <p:txBody>
            <a:bodyPr lIns="0" tIns="0" rIns="0" bIns="0" rtlCol="0" anchor="t">
              <a:spAutoFit/>
            </a:bodyPr>
            <a:lstStyle/>
            <a:p>
              <a:pPr marL="0" lvl="0" indent="0" algn="just">
                <a:lnSpc>
                  <a:spcPts val="2939"/>
                </a:lnSpc>
                <a:spcBef>
                  <a:spcPct val="0"/>
                </a:spcBef>
              </a:pPr>
              <a:r>
                <a:rPr lang="en-US" sz="2099">
                  <a:solidFill>
                    <a:srgbClr val="000000"/>
                  </a:solidFill>
                  <a:latin typeface="Garet"/>
                  <a:ea typeface="Garet"/>
                  <a:cs typeface="Garet"/>
                  <a:sym typeface="Garet"/>
                </a:rPr>
                <a:t>614-485-3514</a:t>
              </a:r>
            </a:p>
          </p:txBody>
        </p:sp>
        <p:sp>
          <p:nvSpPr>
            <p:cNvPr id="13" name="TextBox 13">
              <a:extLst>
                <a:ext uri="{FF2B5EF4-FFF2-40B4-BE49-F238E27FC236}">
                  <a16:creationId xmlns:a16="http://schemas.microsoft.com/office/drawing/2014/main" id="{BDA575BE-500A-3347-9CBB-1410F3FEB441}"/>
                </a:ext>
              </a:extLst>
            </p:cNvPr>
            <p:cNvSpPr txBox="1"/>
            <p:nvPr/>
          </p:nvSpPr>
          <p:spPr>
            <a:xfrm>
              <a:off x="0" y="2902618"/>
              <a:ext cx="2866063" cy="440267"/>
            </a:xfrm>
            <a:prstGeom prst="rect">
              <a:avLst/>
            </a:prstGeom>
          </p:spPr>
          <p:txBody>
            <a:bodyPr lIns="0" tIns="0" rIns="0" bIns="0" rtlCol="0" anchor="t">
              <a:spAutoFit/>
            </a:bodyPr>
            <a:lstStyle/>
            <a:p>
              <a:pPr algn="l">
                <a:lnSpc>
                  <a:spcPts val="2800"/>
                </a:lnSpc>
              </a:pPr>
              <a:r>
                <a:rPr lang="en-US" sz="2000" b="1">
                  <a:solidFill>
                    <a:srgbClr val="000000"/>
                  </a:solidFill>
                  <a:latin typeface="Garet Bold"/>
                  <a:ea typeface="Garet Bold"/>
                  <a:cs typeface="Garet Bold"/>
                  <a:sym typeface="Garet Bold"/>
                </a:rPr>
                <a:t>Company</a:t>
              </a:r>
            </a:p>
          </p:txBody>
        </p:sp>
        <p:sp>
          <p:nvSpPr>
            <p:cNvPr id="14" name="TextBox 14">
              <a:extLst>
                <a:ext uri="{FF2B5EF4-FFF2-40B4-BE49-F238E27FC236}">
                  <a16:creationId xmlns:a16="http://schemas.microsoft.com/office/drawing/2014/main" id="{F59EC42F-E6BF-0F1B-7069-1B9EE4CF8A2F}"/>
                </a:ext>
              </a:extLst>
            </p:cNvPr>
            <p:cNvSpPr txBox="1"/>
            <p:nvPr/>
          </p:nvSpPr>
          <p:spPr>
            <a:xfrm>
              <a:off x="2866063" y="2871079"/>
              <a:ext cx="5157966" cy="471805"/>
            </a:xfrm>
            <a:prstGeom prst="rect">
              <a:avLst/>
            </a:prstGeom>
          </p:spPr>
          <p:txBody>
            <a:bodyPr lIns="0" tIns="0" rIns="0" bIns="0" rtlCol="0" anchor="t">
              <a:spAutoFit/>
            </a:bodyPr>
            <a:lstStyle/>
            <a:p>
              <a:pPr marL="0" lvl="0" indent="0" algn="just">
                <a:lnSpc>
                  <a:spcPts val="2939"/>
                </a:lnSpc>
                <a:spcBef>
                  <a:spcPct val="0"/>
                </a:spcBef>
              </a:pPr>
              <a:r>
                <a:rPr lang="en-US" sz="2099" dirty="0">
                  <a:solidFill>
                    <a:srgbClr val="000000"/>
                  </a:solidFill>
                  <a:latin typeface="Garet"/>
                  <a:ea typeface="Garet"/>
                  <a:cs typeface="Garet"/>
                  <a:sym typeface="Garet"/>
                </a:rPr>
                <a:t>OCLRE</a:t>
              </a:r>
            </a:p>
          </p:txBody>
        </p:sp>
        <p:sp>
          <p:nvSpPr>
            <p:cNvPr id="15" name="TextBox 15">
              <a:extLst>
                <a:ext uri="{FF2B5EF4-FFF2-40B4-BE49-F238E27FC236}">
                  <a16:creationId xmlns:a16="http://schemas.microsoft.com/office/drawing/2014/main" id="{46157EA3-FD2A-A801-D7B5-A306C08597AC}"/>
                </a:ext>
              </a:extLst>
            </p:cNvPr>
            <p:cNvSpPr txBox="1"/>
            <p:nvPr/>
          </p:nvSpPr>
          <p:spPr>
            <a:xfrm>
              <a:off x="0" y="-66675"/>
              <a:ext cx="4349882" cy="755897"/>
            </a:xfrm>
            <a:prstGeom prst="rect">
              <a:avLst/>
            </a:prstGeom>
          </p:spPr>
          <p:txBody>
            <a:bodyPr lIns="0" tIns="0" rIns="0" bIns="0" rtlCol="0" anchor="t">
              <a:spAutoFit/>
            </a:bodyPr>
            <a:lstStyle/>
            <a:p>
              <a:pPr marL="0" lvl="0" indent="0" algn="l">
                <a:lnSpc>
                  <a:spcPts val="4651"/>
                </a:lnSpc>
                <a:spcBef>
                  <a:spcPct val="0"/>
                </a:spcBef>
              </a:pPr>
              <a:r>
                <a:rPr lang="en-US" sz="3322" b="1">
                  <a:solidFill>
                    <a:srgbClr val="000000"/>
                  </a:solidFill>
                  <a:latin typeface="Garet Bold"/>
                  <a:ea typeface="Garet Bold"/>
                  <a:cs typeface="Garet Bold"/>
                  <a:sym typeface="Garet Bold"/>
                </a:rPr>
                <a:t>DANNY RAINS</a:t>
              </a:r>
            </a:p>
          </p:txBody>
        </p:sp>
      </p:grpSp>
      <p:grpSp>
        <p:nvGrpSpPr>
          <p:cNvPr id="16" name="Group 16">
            <a:extLst>
              <a:ext uri="{FF2B5EF4-FFF2-40B4-BE49-F238E27FC236}">
                <a16:creationId xmlns:a16="http://schemas.microsoft.com/office/drawing/2014/main" id="{25E6D9DB-A0EF-7B7E-5A6B-5E735E1C99B7}"/>
              </a:ext>
            </a:extLst>
          </p:cNvPr>
          <p:cNvGrpSpPr/>
          <p:nvPr/>
        </p:nvGrpSpPr>
        <p:grpSpPr>
          <a:xfrm>
            <a:off x="15865870" y="294425"/>
            <a:ext cx="1993381" cy="1993381"/>
            <a:chOff x="0" y="0"/>
            <a:chExt cx="2657841" cy="2657841"/>
          </a:xfrm>
        </p:grpSpPr>
        <p:sp>
          <p:nvSpPr>
            <p:cNvPr id="17" name="Freeform 17">
              <a:extLst>
                <a:ext uri="{FF2B5EF4-FFF2-40B4-BE49-F238E27FC236}">
                  <a16:creationId xmlns:a16="http://schemas.microsoft.com/office/drawing/2014/main" id="{CA214E56-2606-57AF-72E6-FA0A99F3B8DD}"/>
                </a:ext>
              </a:extLst>
            </p:cNvPr>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8" name="Freeform 18">
              <a:extLst>
                <a:ext uri="{FF2B5EF4-FFF2-40B4-BE49-F238E27FC236}">
                  <a16:creationId xmlns:a16="http://schemas.microsoft.com/office/drawing/2014/main" id="{1606A9BB-30FE-CC33-FE8A-0D8008EBCEBD}"/>
                </a:ext>
              </a:extLst>
            </p:cNvPr>
            <p:cNvSpPr/>
            <p:nvPr/>
          </p:nvSpPr>
          <p:spPr>
            <a:xfrm>
              <a:off x="0" y="0"/>
              <a:ext cx="2657841" cy="2657841"/>
            </a:xfrm>
            <a:custGeom>
              <a:avLst/>
              <a:gdLst/>
              <a:ahLst/>
              <a:cxnLst/>
              <a:rect l="l" t="t" r="r" b="b"/>
              <a:pathLst>
                <a:path w="2657841" h="2657841">
                  <a:moveTo>
                    <a:pt x="0" y="0"/>
                  </a:moveTo>
                  <a:lnTo>
                    <a:pt x="2657841" y="0"/>
                  </a:lnTo>
                  <a:lnTo>
                    <a:pt x="2657841" y="2657841"/>
                  </a:lnTo>
                  <a:lnTo>
                    <a:pt x="0" y="26578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9" name="TextBox 19">
            <a:extLst>
              <a:ext uri="{FF2B5EF4-FFF2-40B4-BE49-F238E27FC236}">
                <a16:creationId xmlns:a16="http://schemas.microsoft.com/office/drawing/2014/main" id="{314D232C-4461-DEDA-1318-88773CFD1A75}"/>
              </a:ext>
            </a:extLst>
          </p:cNvPr>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extLst>
      <p:ext uri="{BB962C8B-B14F-4D97-AF65-F5344CB8AC3E}">
        <p14:creationId xmlns:p14="http://schemas.microsoft.com/office/powerpoint/2010/main" val="27893068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4808499" y="1170683"/>
            <a:ext cx="8368238" cy="8368236"/>
            <a:chOff x="0" y="0"/>
            <a:chExt cx="6350000" cy="6350000"/>
          </a:xfrm>
        </p:grpSpPr>
        <p:sp>
          <p:nvSpPr>
            <p:cNvPr id="3" name="Freeform 3"/>
            <p:cNvSpPr/>
            <p:nvPr/>
          </p:nvSpPr>
          <p:spPr>
            <a:xfrm>
              <a:off x="-14231" y="-32"/>
              <a:ext cx="6378462" cy="6350064"/>
            </a:xfrm>
            <a:custGeom>
              <a:avLst/>
              <a:gdLst/>
              <a:ahLst/>
              <a:cxnLst/>
              <a:rect l="l" t="t" r="r" b="b"/>
              <a:pathLst>
                <a:path w="6378462" h="6350064">
                  <a:moveTo>
                    <a:pt x="3189231" y="32"/>
                  </a:moveTo>
                  <a:lnTo>
                    <a:pt x="3189231" y="32"/>
                  </a:lnTo>
                  <a:cubicBezTo>
                    <a:pt x="2051530" y="-5056"/>
                    <a:pt x="998068" y="598980"/>
                    <a:pt x="427743" y="1583419"/>
                  </a:cubicBezTo>
                  <a:cubicBezTo>
                    <a:pt x="-142581" y="2567857"/>
                    <a:pt x="-142581" y="3782207"/>
                    <a:pt x="427743" y="4766645"/>
                  </a:cubicBezTo>
                  <a:cubicBezTo>
                    <a:pt x="998068" y="5751084"/>
                    <a:pt x="2051530" y="6355120"/>
                    <a:pt x="3189231" y="6350032"/>
                  </a:cubicBezTo>
                  <a:cubicBezTo>
                    <a:pt x="4326932" y="6355120"/>
                    <a:pt x="5380395" y="5751084"/>
                    <a:pt x="5950719" y="4766645"/>
                  </a:cubicBezTo>
                  <a:cubicBezTo>
                    <a:pt x="6521043" y="3782207"/>
                    <a:pt x="6521043" y="2567857"/>
                    <a:pt x="5950719" y="1583419"/>
                  </a:cubicBezTo>
                  <a:cubicBezTo>
                    <a:pt x="5380395" y="598980"/>
                    <a:pt x="4326932" y="-5056"/>
                    <a:pt x="3189231" y="32"/>
                  </a:cubicBezTo>
                  <a:close/>
                </a:path>
              </a:pathLst>
            </a:custGeom>
            <a:solidFill>
              <a:srgbClr val="083579"/>
            </a:solidFill>
          </p:spPr>
          <p:txBody>
            <a:bodyPr/>
            <a:lstStyle/>
            <a:p>
              <a:endParaRPr lang="en-US"/>
            </a:p>
          </p:txBody>
        </p:sp>
      </p:grpSp>
      <p:sp>
        <p:nvSpPr>
          <p:cNvPr id="4" name="Freeform 4"/>
          <p:cNvSpPr/>
          <p:nvPr/>
        </p:nvSpPr>
        <p:spPr>
          <a:xfrm rot="5844619">
            <a:off x="5791210" y="1066877"/>
            <a:ext cx="6705579" cy="8381974"/>
          </a:xfrm>
          <a:custGeom>
            <a:avLst/>
            <a:gdLst/>
            <a:ahLst/>
            <a:cxnLst/>
            <a:rect l="l" t="t" r="r" b="b"/>
            <a:pathLst>
              <a:path w="6705579" h="8381974">
                <a:moveTo>
                  <a:pt x="0" y="0"/>
                </a:moveTo>
                <a:lnTo>
                  <a:pt x="6705580" y="0"/>
                </a:lnTo>
                <a:lnTo>
                  <a:pt x="6705580" y="8381975"/>
                </a:lnTo>
                <a:lnTo>
                  <a:pt x="0" y="8381975"/>
                </a:lnTo>
                <a:lnTo>
                  <a:pt x="0" y="0"/>
                </a:lnTo>
                <a:close/>
              </a:path>
            </a:pathLst>
          </a:custGeom>
          <a:blipFill>
            <a:blip r:embed="rId2"/>
            <a:stretch>
              <a:fillRect/>
            </a:stretch>
          </a:blipFill>
        </p:spPr>
        <p:txBody>
          <a:bodyPr/>
          <a:lstStyle/>
          <a:p>
            <a:endParaRPr lang="en-US"/>
          </a:p>
        </p:txBody>
      </p:sp>
      <p:sp>
        <p:nvSpPr>
          <p:cNvPr id="5" name="Freeform 5"/>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3"/>
            <a:stretch>
              <a:fillRect l="-16999" r="-16999"/>
            </a:stretch>
          </a:blipFill>
        </p:spPr>
        <p:txBody>
          <a:bodyPr/>
          <a:lstStyle/>
          <a:p>
            <a:endParaRPr lang="en-US"/>
          </a:p>
        </p:txBody>
      </p:sp>
      <p:sp>
        <p:nvSpPr>
          <p:cNvPr id="6" name="TextBox 6"/>
          <p:cNvSpPr txBox="1"/>
          <p:nvPr/>
        </p:nvSpPr>
        <p:spPr>
          <a:xfrm>
            <a:off x="4853473" y="4628037"/>
            <a:ext cx="8323265" cy="1202376"/>
          </a:xfrm>
          <a:prstGeom prst="rect">
            <a:avLst/>
          </a:prstGeom>
        </p:spPr>
        <p:txBody>
          <a:bodyPr lIns="0" tIns="0" rIns="0" bIns="0" rtlCol="0" anchor="t">
            <a:spAutoFit/>
          </a:bodyPr>
          <a:lstStyle/>
          <a:p>
            <a:pPr marL="0" lvl="0" indent="0" algn="ctr">
              <a:lnSpc>
                <a:spcPts val="9057"/>
              </a:lnSpc>
              <a:spcBef>
                <a:spcPct val="0"/>
              </a:spcBef>
            </a:pPr>
            <a:r>
              <a:rPr lang="en-US" sz="9057" spc="-715">
                <a:solidFill>
                  <a:srgbClr val="ECECEC"/>
                </a:solidFill>
                <a:latin typeface="Archivo Black"/>
                <a:ea typeface="Archivo Black"/>
                <a:cs typeface="Archivo Black"/>
                <a:sym typeface="Archivo Black"/>
              </a:rPr>
              <a:t>THANK YOU</a:t>
            </a:r>
          </a:p>
        </p:txBody>
      </p:sp>
      <p:grpSp>
        <p:nvGrpSpPr>
          <p:cNvPr id="7" name="Group 7"/>
          <p:cNvGrpSpPr/>
          <p:nvPr/>
        </p:nvGrpSpPr>
        <p:grpSpPr>
          <a:xfrm>
            <a:off x="441041" y="476652"/>
            <a:ext cx="746499" cy="746499"/>
            <a:chOff x="0" y="0"/>
            <a:chExt cx="995332" cy="995332"/>
          </a:xfrm>
        </p:grpSpPr>
        <p:sp>
          <p:nvSpPr>
            <p:cNvPr id="8" name="Freeform 8"/>
            <p:cNvSpPr/>
            <p:nvPr/>
          </p:nvSpPr>
          <p:spPr>
            <a:xfrm>
              <a:off x="0" y="0"/>
              <a:ext cx="995332" cy="995332"/>
            </a:xfrm>
            <a:custGeom>
              <a:avLst/>
              <a:gdLst/>
              <a:ahLst/>
              <a:cxnLst/>
              <a:rect l="l" t="t" r="r" b="b"/>
              <a:pathLst>
                <a:path w="995332" h="995332">
                  <a:moveTo>
                    <a:pt x="0" y="0"/>
                  </a:moveTo>
                  <a:lnTo>
                    <a:pt x="995332" y="0"/>
                  </a:lnTo>
                  <a:lnTo>
                    <a:pt x="995332" y="995332"/>
                  </a:lnTo>
                  <a:lnTo>
                    <a:pt x="0" y="9953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0" y="0"/>
              <a:ext cx="995332" cy="995332"/>
            </a:xfrm>
            <a:custGeom>
              <a:avLst/>
              <a:gdLst/>
              <a:ahLst/>
              <a:cxnLst/>
              <a:rect l="l" t="t" r="r" b="b"/>
              <a:pathLst>
                <a:path w="995332" h="995332">
                  <a:moveTo>
                    <a:pt x="0" y="0"/>
                  </a:moveTo>
                  <a:lnTo>
                    <a:pt x="995332" y="0"/>
                  </a:lnTo>
                  <a:lnTo>
                    <a:pt x="995332" y="995332"/>
                  </a:lnTo>
                  <a:lnTo>
                    <a:pt x="0" y="995332"/>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0" name="TextBox 10"/>
          <p:cNvSpPr txBox="1"/>
          <p:nvPr/>
        </p:nvSpPr>
        <p:spPr>
          <a:xfrm>
            <a:off x="1328601" y="521980"/>
            <a:ext cx="5274185" cy="620836"/>
          </a:xfrm>
          <a:prstGeom prst="rect">
            <a:avLst/>
          </a:prstGeom>
        </p:spPr>
        <p:txBody>
          <a:bodyPr lIns="0" tIns="0" rIns="0" bIns="0" rtlCol="0" anchor="t">
            <a:spAutoFit/>
          </a:bodyPr>
          <a:lstStyle/>
          <a:p>
            <a:pPr algn="l">
              <a:lnSpc>
                <a:spcPts val="2484"/>
              </a:lnSpc>
            </a:pPr>
            <a:r>
              <a:rPr lang="en-US" sz="1774">
                <a:solidFill>
                  <a:srgbClr val="2B2B2B"/>
                </a:solidFill>
                <a:latin typeface="Garet Light"/>
                <a:ea typeface="Garet Light"/>
                <a:cs typeface="Garet Light"/>
                <a:sym typeface="Garet Light"/>
              </a:rPr>
              <a:t>The Ohio Center for Law Related Education | Est. 1984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11086868" y="26068"/>
            <a:ext cx="7201132" cy="10287000"/>
            <a:chOff x="0" y="0"/>
            <a:chExt cx="9601509" cy="13716000"/>
          </a:xfrm>
        </p:grpSpPr>
        <p:pic>
          <p:nvPicPr>
            <p:cNvPr id="4"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26709" r="26709"/>
            <a:stretch/>
          </p:blipFill>
          <p:spPr>
            <a:xfrm>
              <a:off x="0" y="0"/>
              <a:ext cx="9601509" cy="13716000"/>
            </a:xfrm>
            <a:prstGeom prst="rect">
              <a:avLst/>
            </a:prstGeom>
          </p:spPr>
        </p:pic>
      </p:grpSp>
      <p:sp>
        <p:nvSpPr>
          <p:cNvPr id="5" name="TextBox 5"/>
          <p:cNvSpPr txBox="1"/>
          <p:nvPr/>
        </p:nvSpPr>
        <p:spPr>
          <a:xfrm>
            <a:off x="0" y="3331423"/>
            <a:ext cx="11086868" cy="37194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What do you currently do to support your students in the research process and to help them identify whether a source is credible?</a:t>
            </a:r>
          </a:p>
        </p:txBody>
      </p:sp>
      <p:sp>
        <p:nvSpPr>
          <p:cNvPr id="6" name="TextBox 6"/>
          <p:cNvSpPr txBox="1"/>
          <p:nvPr/>
        </p:nvSpPr>
        <p:spPr>
          <a:xfrm>
            <a:off x="328230" y="9716259"/>
            <a:ext cx="5589786" cy="305485"/>
          </a:xfrm>
          <a:prstGeom prst="rect">
            <a:avLst/>
          </a:prstGeom>
        </p:spPr>
        <p:txBody>
          <a:bodyPr lIns="0" tIns="0" rIns="0" bIns="0" rtlCol="0" anchor="t">
            <a:spAutoFit/>
          </a:bodyPr>
          <a:lstStyle/>
          <a:p>
            <a:pPr marL="0" lvl="0" indent="0" algn="just">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7" name="Group 7"/>
          <p:cNvGrpSpPr/>
          <p:nvPr/>
        </p:nvGrpSpPr>
        <p:grpSpPr>
          <a:xfrm>
            <a:off x="5029512" y="269513"/>
            <a:ext cx="1027844" cy="1027844"/>
            <a:chOff x="0" y="0"/>
            <a:chExt cx="1370458" cy="1370458"/>
          </a:xfrm>
        </p:grpSpPr>
        <p:sp>
          <p:nvSpPr>
            <p:cNvPr id="8" name="Freeform 8"/>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9" name="Freeform 9"/>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2" name="Group 2"/>
          <p:cNvGrpSpPr/>
          <p:nvPr/>
        </p:nvGrpSpPr>
        <p:grpSpPr>
          <a:xfrm>
            <a:off x="-514350" y="9258300"/>
            <a:ext cx="20015189" cy="3086100"/>
            <a:chOff x="0" y="0"/>
            <a:chExt cx="5271490" cy="812800"/>
          </a:xfrm>
        </p:grpSpPr>
        <p:sp>
          <p:nvSpPr>
            <p:cNvPr id="3" name="Freeform 3"/>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6" name="Freeform 6"/>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7" name="Group 7"/>
          <p:cNvGrpSpPr/>
          <p:nvPr/>
        </p:nvGrpSpPr>
        <p:grpSpPr>
          <a:xfrm>
            <a:off x="14603882" y="626872"/>
            <a:ext cx="2655418" cy="2655418"/>
            <a:chOff x="0" y="0"/>
            <a:chExt cx="3540558" cy="3540558"/>
          </a:xfrm>
        </p:grpSpPr>
        <p:sp>
          <p:nvSpPr>
            <p:cNvPr id="8" name="Freeform 8"/>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Freeform 9"/>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0" name="Freeform 10"/>
          <p:cNvSpPr/>
          <p:nvPr/>
        </p:nvSpPr>
        <p:spPr>
          <a:xfrm>
            <a:off x="4204220" y="3579254"/>
            <a:ext cx="1826716" cy="2005255"/>
          </a:xfrm>
          <a:custGeom>
            <a:avLst/>
            <a:gdLst/>
            <a:ahLst/>
            <a:cxnLst/>
            <a:rect l="l" t="t" r="r" b="b"/>
            <a:pathLst>
              <a:path w="1826716" h="2005255">
                <a:moveTo>
                  <a:pt x="0" y="0"/>
                </a:moveTo>
                <a:lnTo>
                  <a:pt x="1826716" y="0"/>
                </a:lnTo>
                <a:lnTo>
                  <a:pt x="1826716" y="2005255"/>
                </a:lnTo>
                <a:lnTo>
                  <a:pt x="0" y="2005255"/>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11" name="Freeform 11"/>
          <p:cNvSpPr/>
          <p:nvPr/>
        </p:nvSpPr>
        <p:spPr>
          <a:xfrm>
            <a:off x="12101445" y="3617354"/>
            <a:ext cx="2824896" cy="1967155"/>
          </a:xfrm>
          <a:custGeom>
            <a:avLst/>
            <a:gdLst/>
            <a:ahLst/>
            <a:cxnLst/>
            <a:rect l="l" t="t" r="r" b="b"/>
            <a:pathLst>
              <a:path w="2824896" h="1967155">
                <a:moveTo>
                  <a:pt x="0" y="0"/>
                </a:moveTo>
                <a:lnTo>
                  <a:pt x="2824895" y="0"/>
                </a:lnTo>
                <a:lnTo>
                  <a:pt x="2824895" y="1967155"/>
                </a:lnTo>
                <a:lnTo>
                  <a:pt x="0" y="1967155"/>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2" name="TextBox 12"/>
          <p:cNvSpPr txBox="1"/>
          <p:nvPr/>
        </p:nvSpPr>
        <p:spPr>
          <a:xfrm>
            <a:off x="1028700" y="1033689"/>
            <a:ext cx="13194114" cy="785704"/>
          </a:xfrm>
          <a:prstGeom prst="rect">
            <a:avLst/>
          </a:prstGeom>
        </p:spPr>
        <p:txBody>
          <a:bodyPr lIns="0" tIns="0" rIns="0" bIns="0" rtlCol="0" anchor="t">
            <a:spAutoFit/>
          </a:bodyPr>
          <a:lstStyle/>
          <a:p>
            <a:pPr marL="0" lvl="0" indent="0" algn="l">
              <a:lnSpc>
                <a:spcPts val="5808"/>
              </a:lnSpc>
              <a:spcBef>
                <a:spcPct val="0"/>
              </a:spcBef>
            </a:pPr>
            <a:r>
              <a:rPr lang="en-US" sz="5808" spc="-458">
                <a:solidFill>
                  <a:srgbClr val="010101"/>
                </a:solidFill>
                <a:latin typeface="Archivo Black"/>
                <a:ea typeface="Archivo Black"/>
                <a:cs typeface="Archivo Black"/>
                <a:sym typeface="Archivo Black"/>
              </a:rPr>
              <a:t>Supporting Students’ Research Skills</a:t>
            </a:r>
          </a:p>
        </p:txBody>
      </p:sp>
      <p:sp>
        <p:nvSpPr>
          <p:cNvPr id="13" name="TextBox 13"/>
          <p:cNvSpPr txBox="1"/>
          <p:nvPr/>
        </p:nvSpPr>
        <p:spPr>
          <a:xfrm>
            <a:off x="1028700" y="1906956"/>
            <a:ext cx="10421529" cy="365760"/>
          </a:xfrm>
          <a:prstGeom prst="rect">
            <a:avLst/>
          </a:prstGeom>
        </p:spPr>
        <p:txBody>
          <a:bodyPr lIns="0" tIns="0" rIns="0" bIns="0" rtlCol="0" anchor="t">
            <a:spAutoFit/>
          </a:bodyPr>
          <a:lstStyle/>
          <a:p>
            <a:pPr algn="l">
              <a:lnSpc>
                <a:spcPts val="2939"/>
              </a:lnSpc>
              <a:spcBef>
                <a:spcPct val="0"/>
              </a:spcBef>
            </a:pPr>
            <a:r>
              <a:rPr lang="en-US" sz="2099">
                <a:solidFill>
                  <a:srgbClr val="000000"/>
                </a:solidFill>
                <a:latin typeface="Garet"/>
                <a:ea typeface="Garet"/>
                <a:cs typeface="Garet"/>
                <a:sym typeface="Garet"/>
              </a:rPr>
              <a:t>What all goes into supporting students’ ability to do their own research?</a:t>
            </a:r>
          </a:p>
        </p:txBody>
      </p:sp>
      <p:sp>
        <p:nvSpPr>
          <p:cNvPr id="14" name="TextBox 14"/>
          <p:cNvSpPr txBox="1"/>
          <p:nvPr/>
        </p:nvSpPr>
        <p:spPr>
          <a:xfrm>
            <a:off x="3214079" y="5784534"/>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Goal # 1</a:t>
            </a:r>
          </a:p>
        </p:txBody>
      </p:sp>
      <p:sp>
        <p:nvSpPr>
          <p:cNvPr id="15" name="TextBox 15"/>
          <p:cNvSpPr txBox="1"/>
          <p:nvPr/>
        </p:nvSpPr>
        <p:spPr>
          <a:xfrm>
            <a:off x="11652179" y="5784534"/>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a:solidFill>
                  <a:srgbClr val="000000"/>
                </a:solidFill>
                <a:latin typeface="Garet Bold"/>
                <a:ea typeface="Garet Bold"/>
                <a:cs typeface="Garet Bold"/>
                <a:sym typeface="Garet Bold"/>
              </a:rPr>
              <a:t>Goal # 2</a:t>
            </a:r>
          </a:p>
        </p:txBody>
      </p:sp>
      <p:sp>
        <p:nvSpPr>
          <p:cNvPr id="16" name="TextBox 16"/>
          <p:cNvSpPr txBox="1"/>
          <p:nvPr/>
        </p:nvSpPr>
        <p:spPr>
          <a:xfrm>
            <a:off x="2609398" y="6387877"/>
            <a:ext cx="5016359" cy="737235"/>
          </a:xfrm>
          <a:prstGeom prst="rect">
            <a:avLst/>
          </a:prstGeom>
        </p:spPr>
        <p:txBody>
          <a:bodyPr lIns="0" tIns="0" rIns="0" bIns="0" rtlCol="0" anchor="t">
            <a:spAutoFit/>
          </a:bodyPr>
          <a:lstStyle/>
          <a:p>
            <a:pPr marL="0" lvl="0" indent="0" algn="ctr">
              <a:lnSpc>
                <a:spcPts val="2939"/>
              </a:lnSpc>
              <a:spcBef>
                <a:spcPct val="0"/>
              </a:spcBef>
            </a:pPr>
            <a:r>
              <a:rPr lang="en-US" sz="2099">
                <a:solidFill>
                  <a:srgbClr val="000000"/>
                </a:solidFill>
                <a:latin typeface="Garet"/>
                <a:ea typeface="Garet"/>
                <a:cs typeface="Garet"/>
                <a:sym typeface="Garet"/>
              </a:rPr>
              <a:t>Helping students identify whether a source is credible</a:t>
            </a:r>
          </a:p>
        </p:txBody>
      </p:sp>
      <p:sp>
        <p:nvSpPr>
          <p:cNvPr id="17" name="TextBox 17"/>
          <p:cNvSpPr txBox="1"/>
          <p:nvPr/>
        </p:nvSpPr>
        <p:spPr>
          <a:xfrm>
            <a:off x="11047499" y="6387877"/>
            <a:ext cx="5016359" cy="737235"/>
          </a:xfrm>
          <a:prstGeom prst="rect">
            <a:avLst/>
          </a:prstGeom>
        </p:spPr>
        <p:txBody>
          <a:bodyPr lIns="0" tIns="0" rIns="0" bIns="0" rtlCol="0" anchor="t">
            <a:spAutoFit/>
          </a:bodyPr>
          <a:lstStyle/>
          <a:p>
            <a:pPr marL="0" lvl="0" indent="0" algn="ctr">
              <a:lnSpc>
                <a:spcPts val="2939"/>
              </a:lnSpc>
              <a:spcBef>
                <a:spcPct val="0"/>
              </a:spcBef>
            </a:pPr>
            <a:r>
              <a:rPr lang="en-US" sz="2099">
                <a:solidFill>
                  <a:srgbClr val="000000"/>
                </a:solidFill>
                <a:latin typeface="Garet"/>
                <a:ea typeface="Garet"/>
                <a:cs typeface="Garet"/>
                <a:sym typeface="Garet"/>
              </a:rPr>
              <a:t>Explicitly teaching the research PROCESS</a:t>
            </a:r>
          </a:p>
        </p:txBody>
      </p:sp>
      <p:sp>
        <p:nvSpPr>
          <p:cNvPr id="18" name="TextBox 18"/>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28096" r="25322"/>
            <a:stretch>
              <a:fillRect/>
            </a:stretch>
          </p:blipFill>
          <p:spPr>
            <a:xfrm>
              <a:off x="0" y="0"/>
              <a:ext cx="9601509" cy="13716000"/>
            </a:xfrm>
            <a:prstGeom prst="rect">
              <a:avLst/>
            </a:prstGeom>
          </p:spPr>
        </p:pic>
      </p:grpSp>
      <p:sp>
        <p:nvSpPr>
          <p:cNvPr id="5" name="TextBox 5"/>
          <p:cNvSpPr txBox="1"/>
          <p:nvPr/>
        </p:nvSpPr>
        <p:spPr>
          <a:xfrm>
            <a:off x="8470174" y="5757493"/>
            <a:ext cx="9065488" cy="445113"/>
          </a:xfrm>
          <a:prstGeom prst="rect">
            <a:avLst/>
          </a:prstGeom>
        </p:spPr>
        <p:txBody>
          <a:bodyPr lIns="0" tIns="0" rIns="0" bIns="0" rtlCol="0" anchor="t">
            <a:spAutoFit/>
          </a:bodyPr>
          <a:lstStyle/>
          <a:p>
            <a:pPr algn="l">
              <a:lnSpc>
                <a:spcPts val="3601"/>
              </a:lnSpc>
            </a:pPr>
            <a:r>
              <a:rPr lang="en-US" sz="2572" dirty="0">
                <a:solidFill>
                  <a:srgbClr val="000000"/>
                </a:solidFill>
                <a:latin typeface="Garet"/>
                <a:ea typeface="Garet"/>
                <a:cs typeface="Garet"/>
                <a:sym typeface="Garet"/>
              </a:rPr>
              <a:t>SIFT Method</a:t>
            </a:r>
          </a:p>
        </p:txBody>
      </p:sp>
      <p:sp>
        <p:nvSpPr>
          <p:cNvPr id="6" name="TextBox 6"/>
          <p:cNvSpPr txBox="1"/>
          <p:nvPr/>
        </p:nvSpPr>
        <p:spPr>
          <a:xfrm>
            <a:off x="7535262" y="3456590"/>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7" name="TextBox 7"/>
          <p:cNvSpPr txBox="1"/>
          <p:nvPr/>
        </p:nvSpPr>
        <p:spPr>
          <a:xfrm>
            <a:off x="7201132" y="1617991"/>
            <a:ext cx="11086868" cy="1519129"/>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Identifying Whether a Source is Credible</a:t>
            </a:r>
          </a:p>
        </p:txBody>
      </p:sp>
      <p:sp>
        <p:nvSpPr>
          <p:cNvPr id="8" name="TextBox 8"/>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9" name="Group 9"/>
          <p:cNvGrpSpPr/>
          <p:nvPr/>
        </p:nvGrpSpPr>
        <p:grpSpPr>
          <a:xfrm>
            <a:off x="12230644" y="269513"/>
            <a:ext cx="1027844" cy="1027844"/>
            <a:chOff x="0" y="0"/>
            <a:chExt cx="1370458" cy="1370458"/>
          </a:xfrm>
        </p:grpSpPr>
        <p:sp>
          <p:nvSpPr>
            <p:cNvPr id="10" name="Freeform 10"/>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2" name="TextBox 12"/>
          <p:cNvSpPr txBox="1"/>
          <p:nvPr/>
        </p:nvSpPr>
        <p:spPr>
          <a:xfrm>
            <a:off x="8470174" y="6522917"/>
            <a:ext cx="9065488" cy="445113"/>
          </a:xfrm>
          <a:prstGeom prst="rect">
            <a:avLst/>
          </a:prstGeom>
        </p:spPr>
        <p:txBody>
          <a:bodyPr lIns="0" tIns="0" rIns="0" bIns="0" rtlCol="0" anchor="t">
            <a:spAutoFit/>
          </a:bodyPr>
          <a:lstStyle/>
          <a:p>
            <a:pPr algn="l">
              <a:lnSpc>
                <a:spcPts val="3601"/>
              </a:lnSpc>
            </a:pPr>
            <a:r>
              <a:rPr lang="en-US" sz="2572" dirty="0">
                <a:solidFill>
                  <a:srgbClr val="000000"/>
                </a:solidFill>
                <a:latin typeface="Garet"/>
                <a:ea typeface="Garet"/>
                <a:cs typeface="Garet"/>
                <a:sym typeface="Garet"/>
              </a:rPr>
              <a:t>CRAAP Test</a:t>
            </a:r>
          </a:p>
        </p:txBody>
      </p:sp>
      <p:sp>
        <p:nvSpPr>
          <p:cNvPr id="13" name="TextBox 13"/>
          <p:cNvSpPr txBox="1"/>
          <p:nvPr/>
        </p:nvSpPr>
        <p:spPr>
          <a:xfrm>
            <a:off x="7535262" y="4216028"/>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
        <p:nvSpPr>
          <p:cNvPr id="14" name="TextBox 14"/>
          <p:cNvSpPr txBox="1"/>
          <p:nvPr/>
        </p:nvSpPr>
        <p:spPr>
          <a:xfrm>
            <a:off x="7527172" y="4997242"/>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03</a:t>
            </a:r>
          </a:p>
        </p:txBody>
      </p:sp>
      <p:sp>
        <p:nvSpPr>
          <p:cNvPr id="15" name="TextBox 15"/>
          <p:cNvSpPr txBox="1"/>
          <p:nvPr/>
        </p:nvSpPr>
        <p:spPr>
          <a:xfrm>
            <a:off x="7535262" y="5753954"/>
            <a:ext cx="601537" cy="457364"/>
          </a:xfrm>
          <a:prstGeom prst="rect">
            <a:avLst/>
          </a:prstGeom>
        </p:spPr>
        <p:txBody>
          <a:bodyPr lIns="0" tIns="0" rIns="0" bIns="0" rtlCol="0" anchor="t">
            <a:spAutoFit/>
          </a:bodyPr>
          <a:lstStyle/>
          <a:p>
            <a:pPr algn="r">
              <a:lnSpc>
                <a:spcPts val="3601"/>
              </a:lnSpc>
            </a:pPr>
            <a:r>
              <a:rPr lang="en-US" sz="2572" b="1" dirty="0">
                <a:solidFill>
                  <a:srgbClr val="000000"/>
                </a:solidFill>
                <a:latin typeface="Garet Bold"/>
                <a:ea typeface="Garet Bold"/>
                <a:cs typeface="Garet Bold"/>
                <a:sym typeface="Garet Bold"/>
              </a:rPr>
              <a:t>04</a:t>
            </a:r>
          </a:p>
        </p:txBody>
      </p:sp>
      <p:sp>
        <p:nvSpPr>
          <p:cNvPr id="16" name="TextBox 16"/>
          <p:cNvSpPr txBox="1"/>
          <p:nvPr/>
        </p:nvSpPr>
        <p:spPr>
          <a:xfrm>
            <a:off x="8470174" y="4230188"/>
            <a:ext cx="9065488" cy="445113"/>
          </a:xfrm>
          <a:prstGeom prst="rect">
            <a:avLst/>
          </a:prstGeom>
        </p:spPr>
        <p:txBody>
          <a:bodyPr lIns="0" tIns="0" rIns="0" bIns="0" rtlCol="0" anchor="t">
            <a:spAutoFit/>
          </a:bodyPr>
          <a:lstStyle/>
          <a:p>
            <a:pPr algn="l">
              <a:lnSpc>
                <a:spcPts val="3601"/>
              </a:lnSpc>
            </a:pPr>
            <a:r>
              <a:rPr lang="en-US" sz="2572" dirty="0">
                <a:solidFill>
                  <a:srgbClr val="000000"/>
                </a:solidFill>
                <a:latin typeface="Garet"/>
                <a:ea typeface="Garet"/>
                <a:cs typeface="Garet"/>
                <a:sym typeface="Garet"/>
              </a:rPr>
              <a:t>News Literacy Project: </a:t>
            </a:r>
            <a:r>
              <a:rPr lang="en-US" sz="2572" dirty="0" err="1">
                <a:solidFill>
                  <a:srgbClr val="000000"/>
                </a:solidFill>
                <a:latin typeface="Garet"/>
                <a:ea typeface="Garet"/>
                <a:cs typeface="Garet"/>
                <a:sym typeface="Garet"/>
              </a:rPr>
              <a:t>Checkology</a:t>
            </a:r>
            <a:endParaRPr lang="en-US" sz="2572" dirty="0">
              <a:solidFill>
                <a:srgbClr val="000000"/>
              </a:solidFill>
              <a:latin typeface="Garet"/>
              <a:ea typeface="Garet"/>
              <a:cs typeface="Garet"/>
              <a:sym typeface="Garet"/>
            </a:endParaRPr>
          </a:p>
        </p:txBody>
      </p:sp>
      <p:sp>
        <p:nvSpPr>
          <p:cNvPr id="17" name="TextBox 17"/>
          <p:cNvSpPr txBox="1"/>
          <p:nvPr/>
        </p:nvSpPr>
        <p:spPr>
          <a:xfrm>
            <a:off x="8470174" y="5004057"/>
            <a:ext cx="9065488" cy="445113"/>
          </a:xfrm>
          <a:prstGeom prst="rect">
            <a:avLst/>
          </a:prstGeom>
        </p:spPr>
        <p:txBody>
          <a:bodyPr lIns="0" tIns="0" rIns="0" bIns="0" rtlCol="0" anchor="t">
            <a:spAutoFit/>
          </a:bodyPr>
          <a:lstStyle/>
          <a:p>
            <a:pPr algn="l">
              <a:lnSpc>
                <a:spcPts val="3601"/>
              </a:lnSpc>
            </a:pPr>
            <a:r>
              <a:rPr lang="en-US" sz="2572" dirty="0" err="1">
                <a:solidFill>
                  <a:srgbClr val="000000"/>
                </a:solidFill>
                <a:latin typeface="Garet"/>
                <a:ea typeface="Garet"/>
                <a:cs typeface="Garet"/>
                <a:sym typeface="Garet"/>
              </a:rPr>
              <a:t>AllSides</a:t>
            </a:r>
            <a:r>
              <a:rPr lang="en-US" sz="2572" dirty="0">
                <a:solidFill>
                  <a:srgbClr val="000000"/>
                </a:solidFill>
                <a:latin typeface="Garet"/>
                <a:ea typeface="Garet"/>
                <a:cs typeface="Garet"/>
                <a:sym typeface="Garet"/>
              </a:rPr>
              <a:t> Media Bias Chart</a:t>
            </a:r>
          </a:p>
        </p:txBody>
      </p:sp>
      <p:sp>
        <p:nvSpPr>
          <p:cNvPr id="18" name="TextBox 17">
            <a:extLst>
              <a:ext uri="{FF2B5EF4-FFF2-40B4-BE49-F238E27FC236}">
                <a16:creationId xmlns:a16="http://schemas.microsoft.com/office/drawing/2014/main" id="{E61EB13C-4E4B-F3AF-33DB-24C39050A2DA}"/>
              </a:ext>
            </a:extLst>
          </p:cNvPr>
          <p:cNvSpPr txBox="1"/>
          <p:nvPr/>
        </p:nvSpPr>
        <p:spPr>
          <a:xfrm>
            <a:off x="8470174" y="3454017"/>
            <a:ext cx="9065488" cy="445113"/>
          </a:xfrm>
          <a:prstGeom prst="rect">
            <a:avLst/>
          </a:prstGeom>
        </p:spPr>
        <p:txBody>
          <a:bodyPr lIns="0" tIns="0" rIns="0" bIns="0" rtlCol="0" anchor="t">
            <a:spAutoFit/>
          </a:bodyPr>
          <a:lstStyle/>
          <a:p>
            <a:pPr algn="l">
              <a:lnSpc>
                <a:spcPts val="3601"/>
              </a:lnSpc>
            </a:pPr>
            <a:r>
              <a:rPr lang="en-US" sz="2572" dirty="0">
                <a:solidFill>
                  <a:srgbClr val="000000"/>
                </a:solidFill>
                <a:latin typeface="Garet"/>
                <a:ea typeface="Garet"/>
                <a:cs typeface="Garet"/>
                <a:sym typeface="Garet"/>
              </a:rPr>
              <a:t>Vetting sources ahead of time</a:t>
            </a:r>
          </a:p>
        </p:txBody>
      </p:sp>
      <p:sp>
        <p:nvSpPr>
          <p:cNvPr id="19" name="TextBox 15">
            <a:extLst>
              <a:ext uri="{FF2B5EF4-FFF2-40B4-BE49-F238E27FC236}">
                <a16:creationId xmlns:a16="http://schemas.microsoft.com/office/drawing/2014/main" id="{1151C6E3-5F6D-E33C-41A3-F9CFC96C1DBF}"/>
              </a:ext>
            </a:extLst>
          </p:cNvPr>
          <p:cNvSpPr txBox="1"/>
          <p:nvPr/>
        </p:nvSpPr>
        <p:spPr>
          <a:xfrm>
            <a:off x="7535262" y="6510666"/>
            <a:ext cx="601537" cy="457364"/>
          </a:xfrm>
          <a:prstGeom prst="rect">
            <a:avLst/>
          </a:prstGeom>
        </p:spPr>
        <p:txBody>
          <a:bodyPr lIns="0" tIns="0" rIns="0" bIns="0" rtlCol="0" anchor="t">
            <a:spAutoFit/>
          </a:bodyPr>
          <a:lstStyle/>
          <a:p>
            <a:pPr algn="r">
              <a:lnSpc>
                <a:spcPts val="3601"/>
              </a:lnSpc>
            </a:pPr>
            <a:r>
              <a:rPr lang="en-US" sz="2572" b="1" dirty="0">
                <a:solidFill>
                  <a:srgbClr val="000000"/>
                </a:solidFill>
                <a:latin typeface="Garet Bold"/>
                <a:ea typeface="Garet Bold"/>
                <a:cs typeface="Garet Bold"/>
                <a:sym typeface="Garet Bold"/>
              </a:rPr>
              <a:t>05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CA9C9FF9-6909-A959-172A-FE5D20E72006}"/>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B50A3AE-4D6D-0B59-D5CC-16A01F749510}"/>
              </a:ext>
            </a:extLst>
          </p:cNvPr>
          <p:cNvGrpSpPr/>
          <p:nvPr/>
        </p:nvGrpSpPr>
        <p:grpSpPr>
          <a:xfrm>
            <a:off x="-514350" y="9258300"/>
            <a:ext cx="20015189" cy="3086100"/>
            <a:chOff x="0" y="0"/>
            <a:chExt cx="5271490" cy="812800"/>
          </a:xfrm>
        </p:grpSpPr>
        <p:sp>
          <p:nvSpPr>
            <p:cNvPr id="3" name="Freeform 3">
              <a:extLst>
                <a:ext uri="{FF2B5EF4-FFF2-40B4-BE49-F238E27FC236}">
                  <a16:creationId xmlns:a16="http://schemas.microsoft.com/office/drawing/2014/main" id="{96F58E01-0DF4-76B4-AF2D-9DBFD48645EA}"/>
                </a:ext>
              </a:extLst>
            </p:cNvPr>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a:extLst>
                <a:ext uri="{FF2B5EF4-FFF2-40B4-BE49-F238E27FC236}">
                  <a16:creationId xmlns:a16="http://schemas.microsoft.com/office/drawing/2014/main" id="{B3F95390-50E9-97FB-ED0C-28A65C22D27A}"/>
                </a:ext>
              </a:extLst>
            </p:cNvPr>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a:extLst>
              <a:ext uri="{FF2B5EF4-FFF2-40B4-BE49-F238E27FC236}">
                <a16:creationId xmlns:a16="http://schemas.microsoft.com/office/drawing/2014/main" id="{2F917FAD-2DFD-0437-E65C-9597F4C97A92}"/>
              </a:ext>
            </a:extLst>
          </p:cNvPr>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8" name="Freeform 8">
            <a:extLst>
              <a:ext uri="{FF2B5EF4-FFF2-40B4-BE49-F238E27FC236}">
                <a16:creationId xmlns:a16="http://schemas.microsoft.com/office/drawing/2014/main" id="{482142E3-A76B-F557-20FB-0A943C3ABA2B}"/>
              </a:ext>
            </a:extLst>
          </p:cNvPr>
          <p:cNvSpPr/>
          <p:nvPr/>
        </p:nvSpPr>
        <p:spPr>
          <a:xfrm rot="-5400000">
            <a:off x="4008967"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dirty="0"/>
          </a:p>
        </p:txBody>
      </p:sp>
      <p:sp>
        <p:nvSpPr>
          <p:cNvPr id="10" name="TextBox 10">
            <a:extLst>
              <a:ext uri="{FF2B5EF4-FFF2-40B4-BE49-F238E27FC236}">
                <a16:creationId xmlns:a16="http://schemas.microsoft.com/office/drawing/2014/main" id="{74A68449-B026-1C38-D28A-BF8F326F1AD8}"/>
              </a:ext>
            </a:extLst>
          </p:cNvPr>
          <p:cNvSpPr txBox="1"/>
          <p:nvPr/>
        </p:nvSpPr>
        <p:spPr>
          <a:xfrm>
            <a:off x="1028700" y="1033689"/>
            <a:ext cx="12687300" cy="764825"/>
          </a:xfrm>
          <a:prstGeom prst="rect">
            <a:avLst/>
          </a:prstGeom>
        </p:spPr>
        <p:txBody>
          <a:bodyPr wrap="square" lIns="0" tIns="0" rIns="0" bIns="0" rtlCol="0" anchor="t">
            <a:spAutoFit/>
          </a:bodyPr>
          <a:lstStyle/>
          <a:p>
            <a:pPr marL="0" lvl="0" indent="0" algn="l">
              <a:lnSpc>
                <a:spcPts val="5808"/>
              </a:lnSpc>
              <a:spcBef>
                <a:spcPct val="0"/>
              </a:spcBef>
            </a:pPr>
            <a:r>
              <a:rPr lang="en-US" sz="5808" spc="-458" dirty="0">
                <a:solidFill>
                  <a:srgbClr val="010101"/>
                </a:solidFill>
                <a:latin typeface="Archivo Black"/>
                <a:ea typeface="Archivo Black"/>
                <a:cs typeface="Archivo Black"/>
                <a:sym typeface="Archivo Black"/>
              </a:rPr>
              <a:t>SIFT Method for Evaluating Sources</a:t>
            </a:r>
          </a:p>
        </p:txBody>
      </p:sp>
      <p:sp>
        <p:nvSpPr>
          <p:cNvPr id="11" name="TextBox 11">
            <a:extLst>
              <a:ext uri="{FF2B5EF4-FFF2-40B4-BE49-F238E27FC236}">
                <a16:creationId xmlns:a16="http://schemas.microsoft.com/office/drawing/2014/main" id="{28CD9269-D0C9-8E81-2566-46EDAACE7820}"/>
              </a:ext>
            </a:extLst>
          </p:cNvPr>
          <p:cNvSpPr txBox="1"/>
          <p:nvPr/>
        </p:nvSpPr>
        <p:spPr>
          <a:xfrm>
            <a:off x="1028700" y="1906956"/>
            <a:ext cx="11818922" cy="359714"/>
          </a:xfrm>
          <a:prstGeom prst="rect">
            <a:avLst/>
          </a:prstGeom>
        </p:spPr>
        <p:txBody>
          <a:bodyPr wrap="square" lIns="0" tIns="0" rIns="0" bIns="0" rtlCol="0" anchor="t">
            <a:spAutoFit/>
          </a:bodyPr>
          <a:lstStyle/>
          <a:p>
            <a:pPr algn="l">
              <a:lnSpc>
                <a:spcPts val="2939"/>
              </a:lnSpc>
              <a:spcBef>
                <a:spcPct val="0"/>
              </a:spcBef>
            </a:pPr>
            <a:r>
              <a:rPr lang="en-US" sz="2099" dirty="0">
                <a:solidFill>
                  <a:srgbClr val="000000"/>
                </a:solidFill>
                <a:latin typeface="Garet"/>
                <a:ea typeface="Garet"/>
                <a:cs typeface="Garet"/>
                <a:sym typeface="Garet"/>
              </a:rPr>
              <a:t>An evaluation strategy developed by digital literacy expert Mike Caulfield</a:t>
            </a:r>
          </a:p>
        </p:txBody>
      </p:sp>
      <p:sp>
        <p:nvSpPr>
          <p:cNvPr id="12" name="TextBox 12">
            <a:extLst>
              <a:ext uri="{FF2B5EF4-FFF2-40B4-BE49-F238E27FC236}">
                <a16:creationId xmlns:a16="http://schemas.microsoft.com/office/drawing/2014/main" id="{17057CD0-9204-9F48-CCAE-FDCC1A908482}"/>
              </a:ext>
            </a:extLst>
          </p:cNvPr>
          <p:cNvSpPr txBox="1"/>
          <p:nvPr/>
        </p:nvSpPr>
        <p:spPr>
          <a:xfrm>
            <a:off x="381000" y="2728589"/>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STOP</a:t>
            </a:r>
          </a:p>
        </p:txBody>
      </p:sp>
      <p:sp>
        <p:nvSpPr>
          <p:cNvPr id="13" name="TextBox 13">
            <a:extLst>
              <a:ext uri="{FF2B5EF4-FFF2-40B4-BE49-F238E27FC236}">
                <a16:creationId xmlns:a16="http://schemas.microsoft.com/office/drawing/2014/main" id="{05A04C5B-526D-0960-781F-2BB208C24619}"/>
              </a:ext>
            </a:extLst>
          </p:cNvPr>
          <p:cNvSpPr txBox="1"/>
          <p:nvPr/>
        </p:nvSpPr>
        <p:spPr>
          <a:xfrm>
            <a:off x="4710062" y="2728589"/>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INVESTIGATE</a:t>
            </a:r>
          </a:p>
        </p:txBody>
      </p:sp>
      <p:sp>
        <p:nvSpPr>
          <p:cNvPr id="14" name="TextBox 14">
            <a:extLst>
              <a:ext uri="{FF2B5EF4-FFF2-40B4-BE49-F238E27FC236}">
                <a16:creationId xmlns:a16="http://schemas.microsoft.com/office/drawing/2014/main" id="{7E65B06B-47B3-1583-13AA-02C5079F1FFA}"/>
              </a:ext>
            </a:extLst>
          </p:cNvPr>
          <p:cNvSpPr txBox="1"/>
          <p:nvPr/>
        </p:nvSpPr>
        <p:spPr>
          <a:xfrm>
            <a:off x="381000" y="3525097"/>
            <a:ext cx="3806998" cy="4078681"/>
          </a:xfrm>
          <a:prstGeom prst="rect">
            <a:avLst/>
          </a:prstGeom>
        </p:spPr>
        <p:txBody>
          <a:bodyPr wrap="square" lIns="0" tIns="0" rIns="0" bIns="0" rtlCol="0" anchor="t">
            <a:spAutoFit/>
          </a:bodyPr>
          <a:lstStyle/>
          <a:p>
            <a:pPr algn="ctr">
              <a:lnSpc>
                <a:spcPts val="2939"/>
              </a:lnSpc>
              <a:spcBef>
                <a:spcPct val="0"/>
              </a:spcBef>
            </a:pPr>
            <a:r>
              <a:rPr lang="en-US" sz="2099" dirty="0">
                <a:solidFill>
                  <a:srgbClr val="000000"/>
                </a:solidFill>
                <a:latin typeface="Garet"/>
                <a:ea typeface="Garet"/>
                <a:cs typeface="Garet"/>
                <a:sym typeface="Garet"/>
              </a:rPr>
              <a:t>Be aware of your emotional response to the headline or information in the article.</a:t>
            </a:r>
          </a:p>
          <a:p>
            <a:pPr algn="ctr">
              <a:lnSpc>
                <a:spcPts val="2939"/>
              </a:lnSpc>
              <a:spcBef>
                <a:spcPct val="0"/>
              </a:spcBef>
            </a:pPr>
            <a:endParaRPr lang="en-US" sz="2099" dirty="0">
              <a:solidFill>
                <a:srgbClr val="000000"/>
              </a:solidFill>
              <a:latin typeface="Garet"/>
              <a:ea typeface="Garet"/>
              <a:cs typeface="Garet"/>
              <a:sym typeface="Garet"/>
            </a:endParaRPr>
          </a:p>
          <a:p>
            <a:pPr algn="ctr">
              <a:lnSpc>
                <a:spcPts val="2939"/>
              </a:lnSpc>
              <a:spcBef>
                <a:spcPct val="0"/>
              </a:spcBef>
            </a:pPr>
            <a:r>
              <a:rPr lang="en-US" sz="2099" u="sng" dirty="0">
                <a:solidFill>
                  <a:srgbClr val="000000"/>
                </a:solidFill>
                <a:latin typeface="Garet"/>
                <a:ea typeface="Garet"/>
                <a:cs typeface="Garet"/>
                <a:sym typeface="Garet"/>
              </a:rPr>
              <a:t>Consider:</a:t>
            </a:r>
          </a:p>
          <a:p>
            <a:pPr algn="ctr">
              <a:lnSpc>
                <a:spcPts val="2939"/>
              </a:lnSpc>
              <a:spcBef>
                <a:spcPct val="0"/>
              </a:spcBef>
            </a:pPr>
            <a:r>
              <a:rPr lang="en-US" sz="2099" dirty="0">
                <a:solidFill>
                  <a:srgbClr val="000000"/>
                </a:solidFill>
                <a:latin typeface="Garet"/>
                <a:ea typeface="Garet"/>
                <a:cs typeface="Garet"/>
                <a:sym typeface="Garet"/>
              </a:rPr>
              <a:t>What do you already know about this topic?</a:t>
            </a:r>
          </a:p>
          <a:p>
            <a:pPr algn="ctr">
              <a:lnSpc>
                <a:spcPts val="2939"/>
              </a:lnSpc>
              <a:spcBef>
                <a:spcPct val="0"/>
              </a:spcBef>
            </a:pPr>
            <a:endParaRPr lang="en-US" sz="2099" dirty="0">
              <a:solidFill>
                <a:srgbClr val="000000"/>
              </a:solidFill>
              <a:latin typeface="Garet"/>
              <a:ea typeface="Garet"/>
              <a:cs typeface="Garet"/>
              <a:sym typeface="Garet"/>
            </a:endParaRPr>
          </a:p>
          <a:p>
            <a:pPr algn="ctr">
              <a:lnSpc>
                <a:spcPts val="2939"/>
              </a:lnSpc>
              <a:spcBef>
                <a:spcPct val="0"/>
              </a:spcBef>
            </a:pPr>
            <a:r>
              <a:rPr lang="en-US" sz="2099" dirty="0">
                <a:solidFill>
                  <a:srgbClr val="000000"/>
                </a:solidFill>
                <a:latin typeface="Garet"/>
                <a:ea typeface="Garet"/>
                <a:cs typeface="Garet"/>
                <a:sym typeface="Garet"/>
              </a:rPr>
              <a:t>What do you already know about the source? Do you know its reputation?</a:t>
            </a:r>
          </a:p>
        </p:txBody>
      </p:sp>
      <p:sp>
        <p:nvSpPr>
          <p:cNvPr id="15" name="TextBox 15">
            <a:extLst>
              <a:ext uri="{FF2B5EF4-FFF2-40B4-BE49-F238E27FC236}">
                <a16:creationId xmlns:a16="http://schemas.microsoft.com/office/drawing/2014/main" id="{214BC3E3-54E9-43C6-172E-A2B1D1D95693}"/>
              </a:ext>
            </a:extLst>
          </p:cNvPr>
          <p:cNvSpPr txBox="1"/>
          <p:nvPr/>
        </p:nvSpPr>
        <p:spPr>
          <a:xfrm>
            <a:off x="4710062" y="3459431"/>
            <a:ext cx="3806998" cy="4822474"/>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000000"/>
                </a:solidFill>
                <a:latin typeface="Garet"/>
                <a:ea typeface="Garet"/>
                <a:cs typeface="Garet"/>
                <a:sym typeface="Garet"/>
              </a:rPr>
              <a:t>What can you find out about the author &amp; website creators?</a:t>
            </a:r>
          </a:p>
          <a:p>
            <a:pPr marL="0" lvl="0" indent="0" algn="ctr">
              <a:lnSpc>
                <a:spcPts val="2939"/>
              </a:lnSpc>
              <a:spcBef>
                <a:spcPct val="0"/>
              </a:spcBef>
            </a:pPr>
            <a:r>
              <a:rPr lang="en-US" sz="2099" dirty="0">
                <a:solidFill>
                  <a:srgbClr val="000000"/>
                </a:solidFill>
                <a:latin typeface="Garet"/>
                <a:ea typeface="Garet"/>
                <a:cs typeface="Garet"/>
                <a:sym typeface="Garet"/>
              </a:rPr>
              <a:t>What is their mission? Do they have vested interests? Would their assessment be biased?</a:t>
            </a:r>
          </a:p>
          <a:p>
            <a:pPr marL="0" lvl="0" indent="0" algn="ctr">
              <a:lnSpc>
                <a:spcPts val="2939"/>
              </a:lnSpc>
              <a:spcBef>
                <a:spcPct val="0"/>
              </a:spcBef>
            </a:pPr>
            <a:r>
              <a:rPr lang="en-US" sz="2099" dirty="0">
                <a:solidFill>
                  <a:srgbClr val="000000"/>
                </a:solidFill>
                <a:latin typeface="Garet"/>
                <a:ea typeface="Garet"/>
                <a:cs typeface="Garet"/>
                <a:sym typeface="Garet"/>
              </a:rPr>
              <a:t>Do they have authority in this area?</a:t>
            </a:r>
          </a:p>
          <a:p>
            <a:pPr marL="0" lvl="0" indent="0" algn="ctr">
              <a:lnSpc>
                <a:spcPts val="2939"/>
              </a:lnSpc>
              <a:spcBef>
                <a:spcPct val="0"/>
              </a:spcBef>
            </a:pPr>
            <a:endParaRPr lang="en-US" sz="2099" dirty="0">
              <a:solidFill>
                <a:srgbClr val="000000"/>
              </a:solidFill>
              <a:latin typeface="Garet"/>
              <a:ea typeface="Garet"/>
              <a:cs typeface="Garet"/>
              <a:sym typeface="Garet"/>
            </a:endParaRPr>
          </a:p>
          <a:p>
            <a:pPr marL="0" lvl="0" indent="0" algn="ctr">
              <a:lnSpc>
                <a:spcPts val="2939"/>
              </a:lnSpc>
              <a:spcBef>
                <a:spcPct val="0"/>
              </a:spcBef>
            </a:pPr>
            <a:r>
              <a:rPr lang="en-US" sz="2099" dirty="0">
                <a:solidFill>
                  <a:srgbClr val="000000"/>
                </a:solidFill>
                <a:latin typeface="Garet"/>
                <a:ea typeface="Garet"/>
                <a:cs typeface="Garet"/>
                <a:sym typeface="Garet"/>
              </a:rPr>
              <a:t>Use </a:t>
            </a:r>
            <a:r>
              <a:rPr lang="en-US" sz="2099" b="1" dirty="0">
                <a:solidFill>
                  <a:srgbClr val="000000"/>
                </a:solidFill>
                <a:latin typeface="Garet"/>
                <a:ea typeface="Garet"/>
                <a:cs typeface="Garet"/>
                <a:sym typeface="Garet"/>
              </a:rPr>
              <a:t>lateral reading </a:t>
            </a:r>
            <a:r>
              <a:rPr lang="en-US" sz="2099" dirty="0">
                <a:solidFill>
                  <a:srgbClr val="000000"/>
                </a:solidFill>
                <a:latin typeface="Garet"/>
                <a:ea typeface="Garet"/>
                <a:cs typeface="Garet"/>
                <a:sym typeface="Garet"/>
              </a:rPr>
              <a:t>to see what other trusted sources say about the source</a:t>
            </a:r>
          </a:p>
        </p:txBody>
      </p:sp>
      <p:sp>
        <p:nvSpPr>
          <p:cNvPr id="16" name="TextBox 16">
            <a:extLst>
              <a:ext uri="{FF2B5EF4-FFF2-40B4-BE49-F238E27FC236}">
                <a16:creationId xmlns:a16="http://schemas.microsoft.com/office/drawing/2014/main" id="{A3AE522B-DA5E-18AF-FAA8-073DDB08F771}"/>
              </a:ext>
            </a:extLst>
          </p:cNvPr>
          <p:cNvSpPr txBox="1"/>
          <p:nvPr/>
        </p:nvSpPr>
        <p:spPr>
          <a:xfrm>
            <a:off x="9423819" y="2549189"/>
            <a:ext cx="3806998" cy="975908"/>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FIND Better Coverage</a:t>
            </a:r>
          </a:p>
        </p:txBody>
      </p:sp>
      <p:sp>
        <p:nvSpPr>
          <p:cNvPr id="17" name="TextBox 17">
            <a:extLst>
              <a:ext uri="{FF2B5EF4-FFF2-40B4-BE49-F238E27FC236}">
                <a16:creationId xmlns:a16="http://schemas.microsoft.com/office/drawing/2014/main" id="{2792E60F-7374-0E3C-BFE5-9E2BD303AE25}"/>
              </a:ext>
            </a:extLst>
          </p:cNvPr>
          <p:cNvSpPr txBox="1"/>
          <p:nvPr/>
        </p:nvSpPr>
        <p:spPr>
          <a:xfrm>
            <a:off x="9119072" y="3525097"/>
            <a:ext cx="4292128" cy="4450577"/>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000000"/>
                </a:solidFill>
                <a:latin typeface="Garet"/>
                <a:ea typeface="Garet"/>
                <a:cs typeface="Garet"/>
                <a:sym typeface="Garet"/>
              </a:rPr>
              <a:t>Try to find other sources corroborating the same information or disputing it.</a:t>
            </a:r>
          </a:p>
          <a:p>
            <a:pPr marL="0" lvl="0" indent="0" algn="ctr">
              <a:lnSpc>
                <a:spcPts val="2939"/>
              </a:lnSpc>
              <a:spcBef>
                <a:spcPct val="0"/>
              </a:spcBef>
            </a:pPr>
            <a:r>
              <a:rPr lang="en-US" sz="2099" dirty="0">
                <a:solidFill>
                  <a:srgbClr val="000000"/>
                </a:solidFill>
                <a:latin typeface="Garet"/>
                <a:ea typeface="Garet"/>
                <a:cs typeface="Garet"/>
                <a:sym typeface="Garet"/>
              </a:rPr>
              <a:t>What coverage is available on the topic?</a:t>
            </a:r>
          </a:p>
          <a:p>
            <a:pPr marL="0" lvl="0" indent="0" algn="ctr">
              <a:lnSpc>
                <a:spcPts val="2939"/>
              </a:lnSpc>
              <a:spcBef>
                <a:spcPct val="0"/>
              </a:spcBef>
            </a:pPr>
            <a:endParaRPr lang="en-US" sz="2099" dirty="0">
              <a:solidFill>
                <a:srgbClr val="000000"/>
              </a:solidFill>
              <a:latin typeface="Garet"/>
              <a:ea typeface="Garet"/>
              <a:cs typeface="Garet"/>
              <a:sym typeface="Garet"/>
            </a:endParaRPr>
          </a:p>
          <a:p>
            <a:pPr marL="0" lvl="0" indent="0" algn="ctr">
              <a:lnSpc>
                <a:spcPts val="2939"/>
              </a:lnSpc>
              <a:spcBef>
                <a:spcPct val="0"/>
              </a:spcBef>
            </a:pPr>
            <a:r>
              <a:rPr lang="en-US" sz="2099" dirty="0">
                <a:solidFill>
                  <a:srgbClr val="000000"/>
                </a:solidFill>
                <a:latin typeface="Garet"/>
                <a:ea typeface="Garet"/>
                <a:cs typeface="Garet"/>
                <a:sym typeface="Garet"/>
              </a:rPr>
              <a:t>Keep track of trusted news sources.</a:t>
            </a:r>
          </a:p>
          <a:p>
            <a:pPr marL="0" lvl="0" indent="0" algn="ctr">
              <a:lnSpc>
                <a:spcPts val="2939"/>
              </a:lnSpc>
              <a:spcBef>
                <a:spcPct val="0"/>
              </a:spcBef>
            </a:pPr>
            <a:endParaRPr lang="en-US" sz="2099" dirty="0">
              <a:solidFill>
                <a:srgbClr val="000000"/>
              </a:solidFill>
              <a:latin typeface="Garet"/>
              <a:ea typeface="Garet"/>
              <a:cs typeface="Garet"/>
              <a:sym typeface="Garet"/>
            </a:endParaRPr>
          </a:p>
          <a:p>
            <a:pPr marL="0" lvl="0" indent="0" algn="ctr">
              <a:lnSpc>
                <a:spcPts val="2939"/>
              </a:lnSpc>
              <a:spcBef>
                <a:spcPct val="0"/>
              </a:spcBef>
            </a:pPr>
            <a:r>
              <a:rPr lang="en-US" sz="2099" dirty="0">
                <a:solidFill>
                  <a:srgbClr val="000000"/>
                </a:solidFill>
                <a:latin typeface="Garet"/>
                <a:ea typeface="Garet"/>
                <a:cs typeface="Garet"/>
                <a:sym typeface="Garet"/>
              </a:rPr>
              <a:t>Use Fact Checkers:</a:t>
            </a:r>
          </a:p>
          <a:p>
            <a:pPr lvl="0" algn="ctr">
              <a:lnSpc>
                <a:spcPts val="2939"/>
              </a:lnSpc>
              <a:spcBef>
                <a:spcPct val="0"/>
              </a:spcBef>
            </a:pPr>
            <a:r>
              <a:rPr lang="en-US" sz="2099" dirty="0">
                <a:solidFill>
                  <a:srgbClr val="000000"/>
                </a:solidFill>
                <a:latin typeface="Garet"/>
                <a:ea typeface="Garet"/>
                <a:cs typeface="Garet"/>
                <a:sym typeface="Garet"/>
              </a:rPr>
              <a:t>BBC </a:t>
            </a:r>
            <a:r>
              <a:rPr lang="en-US" sz="2099" dirty="0" err="1">
                <a:solidFill>
                  <a:srgbClr val="000000"/>
                </a:solidFill>
                <a:latin typeface="Garet"/>
                <a:ea typeface="Garet"/>
                <a:cs typeface="Garet"/>
                <a:sym typeface="Garet"/>
              </a:rPr>
              <a:t>RealityCheck</a:t>
            </a:r>
            <a:endParaRPr lang="en-US" sz="2099" dirty="0">
              <a:solidFill>
                <a:srgbClr val="000000"/>
              </a:solidFill>
              <a:latin typeface="Garet"/>
              <a:ea typeface="Garet"/>
              <a:cs typeface="Garet"/>
              <a:sym typeface="Garet"/>
            </a:endParaRPr>
          </a:p>
          <a:p>
            <a:pPr lvl="0" algn="ctr">
              <a:lnSpc>
                <a:spcPts val="2939"/>
              </a:lnSpc>
              <a:spcBef>
                <a:spcPct val="0"/>
              </a:spcBef>
            </a:pPr>
            <a:r>
              <a:rPr lang="en-US" sz="2099" dirty="0">
                <a:solidFill>
                  <a:srgbClr val="000000"/>
                </a:solidFill>
                <a:latin typeface="Garet"/>
                <a:ea typeface="Garet"/>
                <a:cs typeface="Garet"/>
                <a:sym typeface="Garet"/>
              </a:rPr>
              <a:t>Reuters Fact Check</a:t>
            </a:r>
          </a:p>
        </p:txBody>
      </p:sp>
      <p:grpSp>
        <p:nvGrpSpPr>
          <p:cNvPr id="18" name="Group 18">
            <a:extLst>
              <a:ext uri="{FF2B5EF4-FFF2-40B4-BE49-F238E27FC236}">
                <a16:creationId xmlns:a16="http://schemas.microsoft.com/office/drawing/2014/main" id="{CEBBA58C-41CC-D6D0-E792-C418E8EFBA15}"/>
              </a:ext>
            </a:extLst>
          </p:cNvPr>
          <p:cNvGrpSpPr/>
          <p:nvPr/>
        </p:nvGrpSpPr>
        <p:grpSpPr>
          <a:xfrm>
            <a:off x="15989294" y="313020"/>
            <a:ext cx="2019300" cy="2011444"/>
            <a:chOff x="0" y="0"/>
            <a:chExt cx="3540558" cy="3540558"/>
          </a:xfrm>
        </p:grpSpPr>
        <p:sp>
          <p:nvSpPr>
            <p:cNvPr id="19" name="Freeform 19">
              <a:extLst>
                <a:ext uri="{FF2B5EF4-FFF2-40B4-BE49-F238E27FC236}">
                  <a16:creationId xmlns:a16="http://schemas.microsoft.com/office/drawing/2014/main" id="{73C1A319-0815-5ECE-1FD2-F419BD520EE5}"/>
                </a:ext>
              </a:extLst>
            </p:cNvPr>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0" name="Freeform 20">
              <a:extLst>
                <a:ext uri="{FF2B5EF4-FFF2-40B4-BE49-F238E27FC236}">
                  <a16:creationId xmlns:a16="http://schemas.microsoft.com/office/drawing/2014/main" id="{55FF194C-C097-5B4E-74DA-67C0FBCC5CC5}"/>
                </a:ext>
              </a:extLst>
            </p:cNvPr>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21" name="TextBox 21">
            <a:extLst>
              <a:ext uri="{FF2B5EF4-FFF2-40B4-BE49-F238E27FC236}">
                <a16:creationId xmlns:a16="http://schemas.microsoft.com/office/drawing/2014/main" id="{6691BA0A-E1FF-A754-4EAB-41F9D105BF9F}"/>
              </a:ext>
            </a:extLst>
          </p:cNvPr>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
        <p:nvSpPr>
          <p:cNvPr id="22" name="TextBox 16">
            <a:extLst>
              <a:ext uri="{FF2B5EF4-FFF2-40B4-BE49-F238E27FC236}">
                <a16:creationId xmlns:a16="http://schemas.microsoft.com/office/drawing/2014/main" id="{C4F052E3-8B10-9020-79D5-08904517B1D7}"/>
              </a:ext>
            </a:extLst>
          </p:cNvPr>
          <p:cNvSpPr txBox="1"/>
          <p:nvPr/>
        </p:nvSpPr>
        <p:spPr>
          <a:xfrm>
            <a:off x="13896849" y="2483523"/>
            <a:ext cx="3806998" cy="975908"/>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TRACE Claims, Quotes, &amp; Media</a:t>
            </a:r>
          </a:p>
        </p:txBody>
      </p:sp>
      <p:sp>
        <p:nvSpPr>
          <p:cNvPr id="23" name="TextBox 17">
            <a:extLst>
              <a:ext uri="{FF2B5EF4-FFF2-40B4-BE49-F238E27FC236}">
                <a16:creationId xmlns:a16="http://schemas.microsoft.com/office/drawing/2014/main" id="{B431FF96-CF8B-CFE0-423D-7F817556CB21}"/>
              </a:ext>
            </a:extLst>
          </p:cNvPr>
          <p:cNvSpPr txBox="1"/>
          <p:nvPr/>
        </p:nvSpPr>
        <p:spPr>
          <a:xfrm>
            <a:off x="13896848" y="3598321"/>
            <a:ext cx="4111745" cy="6310061"/>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000000"/>
                </a:solidFill>
                <a:latin typeface="Garet"/>
                <a:ea typeface="Garet"/>
                <a:cs typeface="Garet"/>
                <a:sym typeface="Garet"/>
              </a:rPr>
              <a:t>Locate the original source of information: follow their source links and reporting sources listed in bibliography.</a:t>
            </a:r>
          </a:p>
          <a:p>
            <a:pPr marL="0" lvl="0" indent="0" algn="ctr">
              <a:lnSpc>
                <a:spcPts val="2939"/>
              </a:lnSpc>
              <a:spcBef>
                <a:spcPct val="0"/>
              </a:spcBef>
            </a:pPr>
            <a:endParaRPr lang="en-US" sz="2099" dirty="0">
              <a:solidFill>
                <a:srgbClr val="000000"/>
              </a:solidFill>
              <a:latin typeface="Garet"/>
              <a:ea typeface="Garet"/>
              <a:cs typeface="Garet"/>
              <a:sym typeface="Garet"/>
            </a:endParaRPr>
          </a:p>
          <a:p>
            <a:pPr marL="0" lvl="0" indent="0" algn="ctr">
              <a:lnSpc>
                <a:spcPts val="2939"/>
              </a:lnSpc>
              <a:spcBef>
                <a:spcPct val="0"/>
              </a:spcBef>
            </a:pPr>
            <a:r>
              <a:rPr lang="en-US" sz="2099" dirty="0">
                <a:solidFill>
                  <a:srgbClr val="000000"/>
                </a:solidFill>
                <a:latin typeface="Garet"/>
                <a:ea typeface="Garet"/>
                <a:cs typeface="Garet"/>
                <a:sym typeface="Garet"/>
              </a:rPr>
              <a:t>Was the claim, quote, or media fairly represented?</a:t>
            </a:r>
          </a:p>
          <a:p>
            <a:pPr algn="ctr">
              <a:lnSpc>
                <a:spcPts val="2939"/>
              </a:lnSpc>
              <a:spcBef>
                <a:spcPct val="0"/>
              </a:spcBef>
            </a:pPr>
            <a:r>
              <a:rPr lang="en-US" sz="2099" dirty="0">
                <a:solidFill>
                  <a:srgbClr val="000000"/>
                </a:solidFill>
                <a:latin typeface="Garet"/>
                <a:ea typeface="Garet"/>
                <a:cs typeface="Garet"/>
                <a:sym typeface="Garet"/>
              </a:rPr>
              <a:t>Does the extracted information support the original claims in the research? </a:t>
            </a:r>
          </a:p>
          <a:p>
            <a:pPr algn="ctr">
              <a:lnSpc>
                <a:spcPts val="2939"/>
              </a:lnSpc>
              <a:spcBef>
                <a:spcPct val="0"/>
              </a:spcBef>
            </a:pPr>
            <a:r>
              <a:rPr lang="en-US" sz="2099" dirty="0">
                <a:solidFill>
                  <a:srgbClr val="000000"/>
                </a:solidFill>
                <a:latin typeface="Garet"/>
                <a:ea typeface="Garet"/>
                <a:cs typeface="Garet"/>
                <a:sym typeface="Garet"/>
              </a:rPr>
              <a:t>Is it being cherry-picked to support an agenda or a bias?​</a:t>
            </a:r>
          </a:p>
          <a:p>
            <a:pPr algn="ctr">
              <a:lnSpc>
                <a:spcPts val="2939"/>
              </a:lnSpc>
              <a:spcBef>
                <a:spcPct val="0"/>
              </a:spcBef>
            </a:pPr>
            <a:r>
              <a:rPr lang="en-US" sz="2099" dirty="0">
                <a:solidFill>
                  <a:srgbClr val="000000"/>
                </a:solidFill>
                <a:latin typeface="Garet"/>
                <a:ea typeface="Garet"/>
                <a:cs typeface="Garet"/>
                <a:sym typeface="Garet"/>
              </a:rPr>
              <a:t>Is it being taken out of context?​</a:t>
            </a:r>
          </a:p>
          <a:p>
            <a:pPr algn="ctr">
              <a:lnSpc>
                <a:spcPts val="2939"/>
              </a:lnSpc>
              <a:spcBef>
                <a:spcPct val="0"/>
              </a:spcBef>
            </a:pPr>
            <a:br>
              <a:rPr lang="en-US" sz="2099" dirty="0">
                <a:solidFill>
                  <a:srgbClr val="000000"/>
                </a:solidFill>
                <a:latin typeface="Garet"/>
                <a:ea typeface="Garet"/>
                <a:cs typeface="Garet"/>
                <a:sym typeface="Garet"/>
              </a:rPr>
            </a:br>
            <a:endParaRPr lang="en-US" sz="2099" dirty="0">
              <a:solidFill>
                <a:srgbClr val="000000"/>
              </a:solidFill>
              <a:latin typeface="Garet"/>
              <a:ea typeface="Garet"/>
              <a:cs typeface="Garet"/>
              <a:sym typeface="Garet"/>
            </a:endParaRPr>
          </a:p>
        </p:txBody>
      </p:sp>
    </p:spTree>
    <p:extLst>
      <p:ext uri="{BB962C8B-B14F-4D97-AF65-F5344CB8AC3E}">
        <p14:creationId xmlns:p14="http://schemas.microsoft.com/office/powerpoint/2010/main" val="4096168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22" grpId="0"/>
      <p:bldP spid="2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EDFDD031-11CF-6A0E-590A-A5D9C4D80A0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0A354D2-09A3-9AF3-662C-5B60B79C70F8}"/>
              </a:ext>
            </a:extLst>
          </p:cNvPr>
          <p:cNvGrpSpPr/>
          <p:nvPr/>
        </p:nvGrpSpPr>
        <p:grpSpPr>
          <a:xfrm>
            <a:off x="-514350" y="9258300"/>
            <a:ext cx="20015189" cy="3086100"/>
            <a:chOff x="0" y="0"/>
            <a:chExt cx="5271490" cy="812800"/>
          </a:xfrm>
        </p:grpSpPr>
        <p:sp>
          <p:nvSpPr>
            <p:cNvPr id="3" name="Freeform 3">
              <a:extLst>
                <a:ext uri="{FF2B5EF4-FFF2-40B4-BE49-F238E27FC236}">
                  <a16:creationId xmlns:a16="http://schemas.microsoft.com/office/drawing/2014/main" id="{39183E66-3B59-2653-8F8D-7F614B183B2A}"/>
                </a:ext>
              </a:extLst>
            </p:cNvPr>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a:extLst>
                <a:ext uri="{FF2B5EF4-FFF2-40B4-BE49-F238E27FC236}">
                  <a16:creationId xmlns:a16="http://schemas.microsoft.com/office/drawing/2014/main" id="{B9DE01CC-4A8F-E653-4CF2-77827BE954FD}"/>
                </a:ext>
              </a:extLst>
            </p:cNvPr>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a:extLst>
              <a:ext uri="{FF2B5EF4-FFF2-40B4-BE49-F238E27FC236}">
                <a16:creationId xmlns:a16="http://schemas.microsoft.com/office/drawing/2014/main" id="{B825E326-8361-2DD0-E1CC-6F8F691B152B}"/>
              </a:ext>
            </a:extLst>
          </p:cNvPr>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8" name="Freeform 8">
            <a:extLst>
              <a:ext uri="{FF2B5EF4-FFF2-40B4-BE49-F238E27FC236}">
                <a16:creationId xmlns:a16="http://schemas.microsoft.com/office/drawing/2014/main" id="{E5F8C25F-C9FF-BE6A-C58D-9E2444110179}"/>
              </a:ext>
            </a:extLst>
          </p:cNvPr>
          <p:cNvSpPr/>
          <p:nvPr/>
        </p:nvSpPr>
        <p:spPr>
          <a:xfrm rot="-5400000">
            <a:off x="4008967"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dirty="0"/>
          </a:p>
        </p:txBody>
      </p:sp>
      <p:sp>
        <p:nvSpPr>
          <p:cNvPr id="10" name="TextBox 10">
            <a:extLst>
              <a:ext uri="{FF2B5EF4-FFF2-40B4-BE49-F238E27FC236}">
                <a16:creationId xmlns:a16="http://schemas.microsoft.com/office/drawing/2014/main" id="{26E35140-B5A7-0203-7E49-D0D562C6A622}"/>
              </a:ext>
            </a:extLst>
          </p:cNvPr>
          <p:cNvSpPr txBox="1"/>
          <p:nvPr/>
        </p:nvSpPr>
        <p:spPr>
          <a:xfrm>
            <a:off x="1028700" y="1033689"/>
            <a:ext cx="12687300" cy="764825"/>
          </a:xfrm>
          <a:prstGeom prst="rect">
            <a:avLst/>
          </a:prstGeom>
        </p:spPr>
        <p:txBody>
          <a:bodyPr wrap="square" lIns="0" tIns="0" rIns="0" bIns="0" rtlCol="0" anchor="t">
            <a:spAutoFit/>
          </a:bodyPr>
          <a:lstStyle/>
          <a:p>
            <a:pPr marL="0" lvl="0" indent="0" algn="l">
              <a:lnSpc>
                <a:spcPts val="5808"/>
              </a:lnSpc>
              <a:spcBef>
                <a:spcPct val="0"/>
              </a:spcBef>
            </a:pPr>
            <a:r>
              <a:rPr lang="en-US" sz="5808" spc="-458" dirty="0">
                <a:solidFill>
                  <a:srgbClr val="010101"/>
                </a:solidFill>
                <a:latin typeface="Archivo Black"/>
                <a:ea typeface="Archivo Black"/>
                <a:cs typeface="Archivo Black"/>
                <a:sym typeface="Archivo Black"/>
              </a:rPr>
              <a:t>CRAAP Test </a:t>
            </a:r>
          </a:p>
        </p:txBody>
      </p:sp>
      <p:sp>
        <p:nvSpPr>
          <p:cNvPr id="11" name="TextBox 11">
            <a:extLst>
              <a:ext uri="{FF2B5EF4-FFF2-40B4-BE49-F238E27FC236}">
                <a16:creationId xmlns:a16="http://schemas.microsoft.com/office/drawing/2014/main" id="{D0ED4D8D-8752-FC51-A8CC-59A8DD48EA21}"/>
              </a:ext>
            </a:extLst>
          </p:cNvPr>
          <p:cNvSpPr txBox="1"/>
          <p:nvPr/>
        </p:nvSpPr>
        <p:spPr>
          <a:xfrm>
            <a:off x="1028700" y="1906956"/>
            <a:ext cx="11818922" cy="359714"/>
          </a:xfrm>
          <a:prstGeom prst="rect">
            <a:avLst/>
          </a:prstGeom>
        </p:spPr>
        <p:txBody>
          <a:bodyPr wrap="square" lIns="0" tIns="0" rIns="0" bIns="0" rtlCol="0" anchor="t">
            <a:spAutoFit/>
          </a:bodyPr>
          <a:lstStyle/>
          <a:p>
            <a:pPr algn="l">
              <a:lnSpc>
                <a:spcPts val="2939"/>
              </a:lnSpc>
              <a:spcBef>
                <a:spcPct val="0"/>
              </a:spcBef>
            </a:pPr>
            <a:r>
              <a:rPr lang="en-US" sz="2099" dirty="0">
                <a:solidFill>
                  <a:srgbClr val="000000"/>
                </a:solidFill>
                <a:latin typeface="Garet"/>
                <a:ea typeface="Garet"/>
                <a:cs typeface="Garet"/>
                <a:sym typeface="Garet"/>
              </a:rPr>
              <a:t>For evaluating the validity and credibility of sources</a:t>
            </a:r>
          </a:p>
        </p:txBody>
      </p:sp>
      <p:sp>
        <p:nvSpPr>
          <p:cNvPr id="12" name="TextBox 12">
            <a:extLst>
              <a:ext uri="{FF2B5EF4-FFF2-40B4-BE49-F238E27FC236}">
                <a16:creationId xmlns:a16="http://schemas.microsoft.com/office/drawing/2014/main" id="{851A254B-72F8-93F4-5DD3-CEB23D9776F4}"/>
              </a:ext>
            </a:extLst>
          </p:cNvPr>
          <p:cNvSpPr txBox="1"/>
          <p:nvPr/>
        </p:nvSpPr>
        <p:spPr>
          <a:xfrm>
            <a:off x="1720985" y="2545629"/>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Currency</a:t>
            </a:r>
          </a:p>
        </p:txBody>
      </p:sp>
      <p:sp>
        <p:nvSpPr>
          <p:cNvPr id="13" name="TextBox 13">
            <a:extLst>
              <a:ext uri="{FF2B5EF4-FFF2-40B4-BE49-F238E27FC236}">
                <a16:creationId xmlns:a16="http://schemas.microsoft.com/office/drawing/2014/main" id="{703FA4C8-5FB4-CC23-DE31-72D9ABA1AF6C}"/>
              </a:ext>
            </a:extLst>
          </p:cNvPr>
          <p:cNvSpPr txBox="1"/>
          <p:nvPr/>
        </p:nvSpPr>
        <p:spPr>
          <a:xfrm>
            <a:off x="7240501" y="2485701"/>
            <a:ext cx="3806998" cy="485775"/>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Relevance</a:t>
            </a:r>
          </a:p>
        </p:txBody>
      </p:sp>
      <p:sp>
        <p:nvSpPr>
          <p:cNvPr id="14" name="TextBox 14">
            <a:extLst>
              <a:ext uri="{FF2B5EF4-FFF2-40B4-BE49-F238E27FC236}">
                <a16:creationId xmlns:a16="http://schemas.microsoft.com/office/drawing/2014/main" id="{D41CE002-7313-1D9E-4785-D44A4FE1702C}"/>
              </a:ext>
            </a:extLst>
          </p:cNvPr>
          <p:cNvSpPr txBox="1"/>
          <p:nvPr/>
        </p:nvSpPr>
        <p:spPr>
          <a:xfrm>
            <a:off x="1862535" y="3055893"/>
            <a:ext cx="3523897" cy="1847301"/>
          </a:xfrm>
          <a:prstGeom prst="rect">
            <a:avLst/>
          </a:prstGeom>
        </p:spPr>
        <p:txBody>
          <a:bodyPr wrap="square" lIns="0" tIns="0" rIns="0" bIns="0" rtlCol="0" anchor="t">
            <a:spAutoFit/>
          </a:bodyPr>
          <a:lstStyle/>
          <a:p>
            <a:pPr algn="ctr">
              <a:lnSpc>
                <a:spcPts val="2939"/>
              </a:lnSpc>
              <a:spcBef>
                <a:spcPct val="0"/>
              </a:spcBef>
            </a:pPr>
            <a:r>
              <a:rPr lang="en-US" sz="2099" dirty="0">
                <a:solidFill>
                  <a:srgbClr val="000000"/>
                </a:solidFill>
                <a:latin typeface="Garet"/>
                <a:ea typeface="Garet"/>
                <a:cs typeface="Garet"/>
                <a:sym typeface="Garet"/>
              </a:rPr>
              <a:t>Is the information recent?</a:t>
            </a:r>
          </a:p>
          <a:p>
            <a:pPr algn="ctr">
              <a:lnSpc>
                <a:spcPts val="2939"/>
              </a:lnSpc>
              <a:spcBef>
                <a:spcPct val="0"/>
              </a:spcBef>
            </a:pPr>
            <a:r>
              <a:rPr lang="en-US" sz="2099" dirty="0">
                <a:solidFill>
                  <a:srgbClr val="000000"/>
                </a:solidFill>
                <a:latin typeface="Garet"/>
                <a:ea typeface="Garet"/>
                <a:cs typeface="Garet"/>
                <a:sym typeface="Garet"/>
              </a:rPr>
              <a:t>Does it reflect the most up-to-date facts on the topic?</a:t>
            </a:r>
          </a:p>
        </p:txBody>
      </p:sp>
      <p:sp>
        <p:nvSpPr>
          <p:cNvPr id="15" name="TextBox 15">
            <a:extLst>
              <a:ext uri="{FF2B5EF4-FFF2-40B4-BE49-F238E27FC236}">
                <a16:creationId xmlns:a16="http://schemas.microsoft.com/office/drawing/2014/main" id="{F4264BC5-BD9C-04E6-03F3-B3EB61407BFA}"/>
              </a:ext>
            </a:extLst>
          </p:cNvPr>
          <p:cNvSpPr txBox="1"/>
          <p:nvPr/>
        </p:nvSpPr>
        <p:spPr>
          <a:xfrm>
            <a:off x="7186188" y="3051328"/>
            <a:ext cx="3664350" cy="1475404"/>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000000"/>
                </a:solidFill>
                <a:latin typeface="Garet"/>
                <a:ea typeface="Garet"/>
                <a:cs typeface="Garet"/>
                <a:sym typeface="Garet"/>
              </a:rPr>
              <a:t>Does the source relate to the subject or issue at hand? Is it appropriate for the audience?</a:t>
            </a:r>
          </a:p>
        </p:txBody>
      </p:sp>
      <p:sp>
        <p:nvSpPr>
          <p:cNvPr id="16" name="TextBox 16">
            <a:extLst>
              <a:ext uri="{FF2B5EF4-FFF2-40B4-BE49-F238E27FC236}">
                <a16:creationId xmlns:a16="http://schemas.microsoft.com/office/drawing/2014/main" id="{49CE47D7-6434-765F-C75F-FE105C53BA64}"/>
              </a:ext>
            </a:extLst>
          </p:cNvPr>
          <p:cNvSpPr txBox="1"/>
          <p:nvPr/>
        </p:nvSpPr>
        <p:spPr>
          <a:xfrm>
            <a:off x="12760017" y="2412061"/>
            <a:ext cx="3806998" cy="488595"/>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Authority</a:t>
            </a:r>
          </a:p>
        </p:txBody>
      </p:sp>
      <p:sp>
        <p:nvSpPr>
          <p:cNvPr id="17" name="TextBox 17">
            <a:extLst>
              <a:ext uri="{FF2B5EF4-FFF2-40B4-BE49-F238E27FC236}">
                <a16:creationId xmlns:a16="http://schemas.microsoft.com/office/drawing/2014/main" id="{38E5389B-FA58-8A4E-60BC-3AD029B4597B}"/>
              </a:ext>
            </a:extLst>
          </p:cNvPr>
          <p:cNvSpPr txBox="1"/>
          <p:nvPr/>
        </p:nvSpPr>
        <p:spPr>
          <a:xfrm>
            <a:off x="12517452" y="2900388"/>
            <a:ext cx="4292128" cy="2219197"/>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000000"/>
                </a:solidFill>
                <a:latin typeface="Garet"/>
                <a:ea typeface="Garet"/>
                <a:cs typeface="Garet"/>
                <a:sym typeface="Garet"/>
              </a:rPr>
              <a:t>Who is the author or publisher? What are their qualifications or affiliations?</a:t>
            </a:r>
          </a:p>
          <a:p>
            <a:pPr marL="0" lvl="0" indent="0" algn="ctr">
              <a:lnSpc>
                <a:spcPts val="2939"/>
              </a:lnSpc>
              <a:spcBef>
                <a:spcPct val="0"/>
              </a:spcBef>
            </a:pPr>
            <a:endParaRPr lang="en-US" sz="2099" dirty="0">
              <a:solidFill>
                <a:srgbClr val="000000"/>
              </a:solidFill>
              <a:latin typeface="Garet"/>
              <a:ea typeface="Garet"/>
              <a:cs typeface="Garet"/>
              <a:sym typeface="Garet"/>
            </a:endParaRPr>
          </a:p>
          <a:p>
            <a:pPr marL="0" lvl="0" indent="0" algn="ctr">
              <a:lnSpc>
                <a:spcPts val="2939"/>
              </a:lnSpc>
              <a:spcBef>
                <a:spcPct val="0"/>
              </a:spcBef>
            </a:pPr>
            <a:r>
              <a:rPr lang="en-US" sz="2099" dirty="0">
                <a:solidFill>
                  <a:srgbClr val="000000"/>
                </a:solidFill>
                <a:latin typeface="Garet"/>
                <a:ea typeface="Garet"/>
                <a:cs typeface="Garet"/>
                <a:sym typeface="Garet"/>
              </a:rPr>
              <a:t>Also consider: what is their reputation?</a:t>
            </a:r>
          </a:p>
        </p:txBody>
      </p:sp>
      <p:grpSp>
        <p:nvGrpSpPr>
          <p:cNvPr id="18" name="Group 18">
            <a:extLst>
              <a:ext uri="{FF2B5EF4-FFF2-40B4-BE49-F238E27FC236}">
                <a16:creationId xmlns:a16="http://schemas.microsoft.com/office/drawing/2014/main" id="{3C970612-64C9-1114-A545-AC46448CE9DC}"/>
              </a:ext>
            </a:extLst>
          </p:cNvPr>
          <p:cNvGrpSpPr/>
          <p:nvPr/>
        </p:nvGrpSpPr>
        <p:grpSpPr>
          <a:xfrm>
            <a:off x="15989294" y="313020"/>
            <a:ext cx="2019300" cy="2011444"/>
            <a:chOff x="0" y="0"/>
            <a:chExt cx="3540558" cy="3540558"/>
          </a:xfrm>
        </p:grpSpPr>
        <p:sp>
          <p:nvSpPr>
            <p:cNvPr id="19" name="Freeform 19">
              <a:extLst>
                <a:ext uri="{FF2B5EF4-FFF2-40B4-BE49-F238E27FC236}">
                  <a16:creationId xmlns:a16="http://schemas.microsoft.com/office/drawing/2014/main" id="{FC7281B2-49EA-8B9A-475C-66B3AD049C31}"/>
                </a:ext>
              </a:extLst>
            </p:cNvPr>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0" name="Freeform 20">
              <a:extLst>
                <a:ext uri="{FF2B5EF4-FFF2-40B4-BE49-F238E27FC236}">
                  <a16:creationId xmlns:a16="http://schemas.microsoft.com/office/drawing/2014/main" id="{266472E4-5839-AC10-5F16-677C32BD9C46}"/>
                </a:ext>
              </a:extLst>
            </p:cNvPr>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21" name="TextBox 21">
            <a:extLst>
              <a:ext uri="{FF2B5EF4-FFF2-40B4-BE49-F238E27FC236}">
                <a16:creationId xmlns:a16="http://schemas.microsoft.com/office/drawing/2014/main" id="{8A333EAD-57BE-31D6-3831-9D74803450EE}"/>
              </a:ext>
            </a:extLst>
          </p:cNvPr>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
        <p:nvSpPr>
          <p:cNvPr id="22" name="TextBox 16">
            <a:extLst>
              <a:ext uri="{FF2B5EF4-FFF2-40B4-BE49-F238E27FC236}">
                <a16:creationId xmlns:a16="http://schemas.microsoft.com/office/drawing/2014/main" id="{7FFC1B8B-EF9F-31D2-209C-0A28B5FB406A}"/>
              </a:ext>
            </a:extLst>
          </p:cNvPr>
          <p:cNvSpPr txBox="1"/>
          <p:nvPr/>
        </p:nvSpPr>
        <p:spPr>
          <a:xfrm>
            <a:off x="4267200" y="5336536"/>
            <a:ext cx="3806998" cy="488595"/>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Accuracy</a:t>
            </a:r>
          </a:p>
        </p:txBody>
      </p:sp>
      <p:sp>
        <p:nvSpPr>
          <p:cNvPr id="23" name="TextBox 17">
            <a:extLst>
              <a:ext uri="{FF2B5EF4-FFF2-40B4-BE49-F238E27FC236}">
                <a16:creationId xmlns:a16="http://schemas.microsoft.com/office/drawing/2014/main" id="{10F5F1AA-EB74-2132-E28A-F8E1200E98F5}"/>
              </a:ext>
            </a:extLst>
          </p:cNvPr>
          <p:cNvSpPr txBox="1"/>
          <p:nvPr/>
        </p:nvSpPr>
        <p:spPr>
          <a:xfrm>
            <a:off x="3830163" y="5886127"/>
            <a:ext cx="4642640" cy="2591094"/>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000000"/>
                </a:solidFill>
                <a:latin typeface="Garet"/>
                <a:ea typeface="Garet"/>
                <a:cs typeface="Garet"/>
                <a:sym typeface="Garet"/>
              </a:rPr>
              <a:t>Is the information supported by evidence? Are the sources cited?</a:t>
            </a:r>
          </a:p>
          <a:p>
            <a:pPr marL="0" lvl="0" indent="0" algn="ctr">
              <a:lnSpc>
                <a:spcPts val="2939"/>
              </a:lnSpc>
              <a:spcBef>
                <a:spcPct val="0"/>
              </a:spcBef>
            </a:pPr>
            <a:endParaRPr lang="en-US" sz="2099" dirty="0">
              <a:solidFill>
                <a:srgbClr val="000000"/>
              </a:solidFill>
              <a:latin typeface="Garet"/>
              <a:ea typeface="Garet"/>
              <a:cs typeface="Garet"/>
              <a:sym typeface="Garet"/>
            </a:endParaRPr>
          </a:p>
          <a:p>
            <a:pPr algn="ctr">
              <a:lnSpc>
                <a:spcPts val="2939"/>
              </a:lnSpc>
              <a:spcBef>
                <a:spcPct val="0"/>
              </a:spcBef>
            </a:pPr>
            <a:r>
              <a:rPr lang="en-US" sz="2099" dirty="0">
                <a:solidFill>
                  <a:srgbClr val="000000"/>
                </a:solidFill>
                <a:latin typeface="Garet"/>
                <a:ea typeface="Garet"/>
                <a:cs typeface="Garet"/>
                <a:sym typeface="Garet"/>
              </a:rPr>
              <a:t>Also consider: Is the claim backed up by credible sources, or does it rely on vague statements and unverified facts?</a:t>
            </a:r>
          </a:p>
        </p:txBody>
      </p:sp>
      <p:sp>
        <p:nvSpPr>
          <p:cNvPr id="6" name="TextBox 16">
            <a:extLst>
              <a:ext uri="{FF2B5EF4-FFF2-40B4-BE49-F238E27FC236}">
                <a16:creationId xmlns:a16="http://schemas.microsoft.com/office/drawing/2014/main" id="{191ACBD0-B2E2-D248-D99C-8DA035CC4490}"/>
              </a:ext>
            </a:extLst>
          </p:cNvPr>
          <p:cNvSpPr txBox="1"/>
          <p:nvPr/>
        </p:nvSpPr>
        <p:spPr>
          <a:xfrm>
            <a:off x="9677174" y="5339434"/>
            <a:ext cx="3806998" cy="488595"/>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Purpose</a:t>
            </a:r>
          </a:p>
        </p:txBody>
      </p:sp>
      <p:sp>
        <p:nvSpPr>
          <p:cNvPr id="7" name="TextBox 17">
            <a:extLst>
              <a:ext uri="{FF2B5EF4-FFF2-40B4-BE49-F238E27FC236}">
                <a16:creationId xmlns:a16="http://schemas.microsoft.com/office/drawing/2014/main" id="{99359916-EC2C-8F21-5488-D33A5BE69838}"/>
              </a:ext>
            </a:extLst>
          </p:cNvPr>
          <p:cNvSpPr txBox="1"/>
          <p:nvPr/>
        </p:nvSpPr>
        <p:spPr>
          <a:xfrm>
            <a:off x="9240136" y="5825131"/>
            <a:ext cx="4780664" cy="2962991"/>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000000"/>
                </a:solidFill>
                <a:latin typeface="Garet"/>
                <a:ea typeface="Garet"/>
                <a:cs typeface="Garet"/>
                <a:sym typeface="Garet"/>
              </a:rPr>
              <a:t>Why was this source created? Is it trying to inform or persuade the audience? Is it meant to sell something?</a:t>
            </a:r>
          </a:p>
          <a:p>
            <a:pPr marL="0" lvl="0" indent="0" algn="ctr">
              <a:lnSpc>
                <a:spcPts val="2939"/>
              </a:lnSpc>
              <a:spcBef>
                <a:spcPct val="0"/>
              </a:spcBef>
            </a:pPr>
            <a:endParaRPr lang="en-US" sz="2099" dirty="0">
              <a:solidFill>
                <a:srgbClr val="000000"/>
              </a:solidFill>
              <a:latin typeface="Garet"/>
              <a:ea typeface="Garet"/>
              <a:cs typeface="Garet"/>
              <a:sym typeface="Garet"/>
            </a:endParaRPr>
          </a:p>
          <a:p>
            <a:pPr lvl="0" algn="ctr">
              <a:lnSpc>
                <a:spcPts val="2939"/>
              </a:lnSpc>
              <a:spcBef>
                <a:spcPct val="0"/>
              </a:spcBef>
            </a:pPr>
            <a:r>
              <a:rPr lang="en-US" sz="2099" dirty="0">
                <a:solidFill>
                  <a:srgbClr val="000000"/>
                </a:solidFill>
                <a:latin typeface="Garet"/>
                <a:ea typeface="Garet"/>
                <a:cs typeface="Garet"/>
                <a:sym typeface="Garet"/>
              </a:rPr>
              <a:t>Also consider: Is the headline designed to evoke a strong emotional response?</a:t>
            </a:r>
          </a:p>
        </p:txBody>
      </p:sp>
    </p:spTree>
    <p:extLst>
      <p:ext uri="{BB962C8B-B14F-4D97-AF65-F5344CB8AC3E}">
        <p14:creationId xmlns:p14="http://schemas.microsoft.com/office/powerpoint/2010/main" val="339228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22" grpId="0"/>
      <p:bldP spid="23"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sp>
        <p:nvSpPr>
          <p:cNvPr id="2" name="Freeform 2"/>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a:p>
        </p:txBody>
      </p:sp>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3">
              <a:alphaModFix/>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26709" r="26709"/>
            <a:stretch/>
          </p:blipFill>
          <p:spPr>
            <a:xfrm>
              <a:off x="0" y="0"/>
              <a:ext cx="9601509" cy="13716000"/>
            </a:xfrm>
            <a:prstGeom prst="rect">
              <a:avLst/>
            </a:prstGeom>
          </p:spPr>
        </p:pic>
      </p:grpSp>
      <p:sp>
        <p:nvSpPr>
          <p:cNvPr id="5" name="TextBox 5"/>
          <p:cNvSpPr txBox="1"/>
          <p:nvPr/>
        </p:nvSpPr>
        <p:spPr>
          <a:xfrm>
            <a:off x="8454749" y="3502552"/>
            <a:ext cx="9065488" cy="898417"/>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Conducting research alongside/ahead of the teaching to better design the learning experience</a:t>
            </a:r>
          </a:p>
        </p:txBody>
      </p:sp>
      <p:sp>
        <p:nvSpPr>
          <p:cNvPr id="6" name="TextBox 6"/>
          <p:cNvSpPr txBox="1"/>
          <p:nvPr/>
        </p:nvSpPr>
        <p:spPr>
          <a:xfrm>
            <a:off x="7527172" y="3535222"/>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7" name="TextBox 7"/>
          <p:cNvSpPr txBox="1"/>
          <p:nvPr/>
        </p:nvSpPr>
        <p:spPr>
          <a:xfrm>
            <a:off x="7201132" y="1617991"/>
            <a:ext cx="11086868" cy="1519129"/>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Explicitly Teaching the Research Process</a:t>
            </a:r>
          </a:p>
        </p:txBody>
      </p:sp>
      <p:sp>
        <p:nvSpPr>
          <p:cNvPr id="8" name="TextBox 8"/>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9" name="Group 9"/>
          <p:cNvGrpSpPr/>
          <p:nvPr/>
        </p:nvGrpSpPr>
        <p:grpSpPr>
          <a:xfrm>
            <a:off x="12230644" y="269513"/>
            <a:ext cx="1027844" cy="1027844"/>
            <a:chOff x="0" y="0"/>
            <a:chExt cx="1370458" cy="1370458"/>
          </a:xfrm>
        </p:grpSpPr>
        <p:sp>
          <p:nvSpPr>
            <p:cNvPr id="10" name="Freeform 10"/>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1" name="Freeform 11"/>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grpSp>
      <p:sp>
        <p:nvSpPr>
          <p:cNvPr id="12" name="TextBox 12"/>
          <p:cNvSpPr txBox="1"/>
          <p:nvPr/>
        </p:nvSpPr>
        <p:spPr>
          <a:xfrm>
            <a:off x="8454749" y="4762918"/>
            <a:ext cx="9065488" cy="898417"/>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Using graphic organizers to help students keep their research notes organized</a:t>
            </a:r>
          </a:p>
        </p:txBody>
      </p:sp>
      <p:sp>
        <p:nvSpPr>
          <p:cNvPr id="13" name="TextBox 13"/>
          <p:cNvSpPr txBox="1"/>
          <p:nvPr/>
        </p:nvSpPr>
        <p:spPr>
          <a:xfrm>
            <a:off x="7527172" y="4686136"/>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
        <p:nvSpPr>
          <p:cNvPr id="14" name="TextBox 14"/>
          <p:cNvSpPr txBox="1"/>
          <p:nvPr/>
        </p:nvSpPr>
        <p:spPr>
          <a:xfrm>
            <a:off x="8454749" y="6023285"/>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Creating and refining research questions</a:t>
            </a:r>
          </a:p>
        </p:txBody>
      </p:sp>
      <p:sp>
        <p:nvSpPr>
          <p:cNvPr id="15" name="TextBox 15"/>
          <p:cNvSpPr txBox="1"/>
          <p:nvPr/>
        </p:nvSpPr>
        <p:spPr>
          <a:xfrm>
            <a:off x="7527172" y="6011034"/>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03</a:t>
            </a:r>
          </a:p>
        </p:txBody>
      </p:sp>
      <p:sp>
        <p:nvSpPr>
          <p:cNvPr id="16" name="TextBox 16"/>
          <p:cNvSpPr txBox="1"/>
          <p:nvPr/>
        </p:nvSpPr>
        <p:spPr>
          <a:xfrm>
            <a:off x="7527172" y="6826107"/>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04</a:t>
            </a:r>
          </a:p>
        </p:txBody>
      </p:sp>
      <p:sp>
        <p:nvSpPr>
          <p:cNvPr id="17" name="TextBox 17"/>
          <p:cNvSpPr txBox="1"/>
          <p:nvPr/>
        </p:nvSpPr>
        <p:spPr>
          <a:xfrm>
            <a:off x="8454749" y="6838359"/>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Using Wikipedia &amp; the sources other authors cite</a:t>
            </a:r>
          </a:p>
        </p:txBody>
      </p:sp>
      <p:sp>
        <p:nvSpPr>
          <p:cNvPr id="18" name="TextBox 18"/>
          <p:cNvSpPr txBox="1"/>
          <p:nvPr/>
        </p:nvSpPr>
        <p:spPr>
          <a:xfrm>
            <a:off x="8454749" y="7645422"/>
            <a:ext cx="9065488" cy="445113"/>
          </a:xfrm>
          <a:prstGeom prst="rect">
            <a:avLst/>
          </a:prstGeom>
        </p:spPr>
        <p:txBody>
          <a:bodyPr lIns="0" tIns="0" rIns="0" bIns="0" rtlCol="0" anchor="t">
            <a:spAutoFit/>
          </a:bodyPr>
          <a:lstStyle/>
          <a:p>
            <a:pPr algn="l">
              <a:lnSpc>
                <a:spcPts val="3601"/>
              </a:lnSpc>
            </a:pPr>
            <a:r>
              <a:rPr lang="en-US" sz="2572" dirty="0">
                <a:solidFill>
                  <a:srgbClr val="000000"/>
                </a:solidFill>
                <a:latin typeface="Garet"/>
                <a:ea typeface="Garet"/>
                <a:cs typeface="Garet"/>
                <a:sym typeface="Garet"/>
              </a:rPr>
              <a:t>Using Google Scholar</a:t>
            </a:r>
          </a:p>
        </p:txBody>
      </p:sp>
      <p:sp>
        <p:nvSpPr>
          <p:cNvPr id="19" name="TextBox 19"/>
          <p:cNvSpPr txBox="1"/>
          <p:nvPr/>
        </p:nvSpPr>
        <p:spPr>
          <a:xfrm>
            <a:off x="7527172" y="7633170"/>
            <a:ext cx="601537" cy="457364"/>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a:extLst>
            <a:ext uri="{FF2B5EF4-FFF2-40B4-BE49-F238E27FC236}">
              <a16:creationId xmlns:a16="http://schemas.microsoft.com/office/drawing/2014/main" id="{7BBE19A7-2D0B-74CD-3278-ED2F66AA0B5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CF844A6-6A8F-A425-B6D9-8A9D629016F3}"/>
              </a:ext>
            </a:extLst>
          </p:cNvPr>
          <p:cNvGrpSpPr/>
          <p:nvPr/>
        </p:nvGrpSpPr>
        <p:grpSpPr>
          <a:xfrm>
            <a:off x="-514350" y="9258300"/>
            <a:ext cx="20015189" cy="3086100"/>
            <a:chOff x="0" y="0"/>
            <a:chExt cx="5271490" cy="812800"/>
          </a:xfrm>
        </p:grpSpPr>
        <p:sp>
          <p:nvSpPr>
            <p:cNvPr id="3" name="Freeform 3">
              <a:extLst>
                <a:ext uri="{FF2B5EF4-FFF2-40B4-BE49-F238E27FC236}">
                  <a16:creationId xmlns:a16="http://schemas.microsoft.com/office/drawing/2014/main" id="{95C58ED7-93BE-E62E-1EFE-B1CCF4E71DFC}"/>
                </a:ext>
              </a:extLst>
            </p:cNvPr>
            <p:cNvSpPr/>
            <p:nvPr/>
          </p:nvSpPr>
          <p:spPr>
            <a:xfrm>
              <a:off x="0" y="0"/>
              <a:ext cx="5271490" cy="812800"/>
            </a:xfrm>
            <a:custGeom>
              <a:avLst/>
              <a:gdLst/>
              <a:ahLst/>
              <a:cxnLst/>
              <a:rect l="l" t="t" r="r" b="b"/>
              <a:pathLst>
                <a:path w="5271490" h="812800">
                  <a:moveTo>
                    <a:pt x="0" y="0"/>
                  </a:moveTo>
                  <a:lnTo>
                    <a:pt x="5271490" y="0"/>
                  </a:lnTo>
                  <a:lnTo>
                    <a:pt x="5271490" y="812800"/>
                  </a:lnTo>
                  <a:lnTo>
                    <a:pt x="0" y="812800"/>
                  </a:lnTo>
                  <a:close/>
                </a:path>
              </a:pathLst>
            </a:custGeom>
            <a:solidFill>
              <a:srgbClr val="083579"/>
            </a:solidFill>
          </p:spPr>
          <p:txBody>
            <a:bodyPr/>
            <a:lstStyle/>
            <a:p>
              <a:endParaRPr lang="en-US"/>
            </a:p>
          </p:txBody>
        </p:sp>
        <p:sp>
          <p:nvSpPr>
            <p:cNvPr id="4" name="TextBox 4">
              <a:extLst>
                <a:ext uri="{FF2B5EF4-FFF2-40B4-BE49-F238E27FC236}">
                  <a16:creationId xmlns:a16="http://schemas.microsoft.com/office/drawing/2014/main" id="{E80F6BFD-AD91-C66F-D53A-899ABA9B777C}"/>
                </a:ext>
              </a:extLst>
            </p:cNvPr>
            <p:cNvSpPr txBox="1"/>
            <p:nvPr/>
          </p:nvSpPr>
          <p:spPr>
            <a:xfrm>
              <a:off x="0" y="-47625"/>
              <a:ext cx="5271490" cy="860425"/>
            </a:xfrm>
            <a:prstGeom prst="rect">
              <a:avLst/>
            </a:prstGeom>
          </p:spPr>
          <p:txBody>
            <a:bodyPr lIns="50800" tIns="50800" rIns="50800" bIns="50800" rtlCol="0" anchor="ctr"/>
            <a:lstStyle/>
            <a:p>
              <a:pPr algn="ctr">
                <a:lnSpc>
                  <a:spcPts val="2939"/>
                </a:lnSpc>
              </a:pPr>
              <a:endParaRPr/>
            </a:p>
          </p:txBody>
        </p:sp>
      </p:grpSp>
      <p:sp>
        <p:nvSpPr>
          <p:cNvPr id="5" name="AutoShape 5">
            <a:extLst>
              <a:ext uri="{FF2B5EF4-FFF2-40B4-BE49-F238E27FC236}">
                <a16:creationId xmlns:a16="http://schemas.microsoft.com/office/drawing/2014/main" id="{3A700886-691C-B2B5-9DC9-590140FF8144}"/>
              </a:ext>
            </a:extLst>
          </p:cNvPr>
          <p:cNvSpPr/>
          <p:nvPr/>
        </p:nvSpPr>
        <p:spPr>
          <a:xfrm>
            <a:off x="-907572" y="9053464"/>
            <a:ext cx="21838510" cy="0"/>
          </a:xfrm>
          <a:prstGeom prst="line">
            <a:avLst/>
          </a:prstGeom>
          <a:ln w="9525" cap="flat">
            <a:solidFill>
              <a:srgbClr val="000000"/>
            </a:solidFill>
            <a:prstDash val="solid"/>
            <a:headEnd type="none" w="sm" len="sm"/>
            <a:tailEnd type="none" w="sm" len="sm"/>
          </a:ln>
        </p:spPr>
        <p:txBody>
          <a:bodyPr/>
          <a:lstStyle/>
          <a:p>
            <a:endParaRPr lang="en-US"/>
          </a:p>
        </p:txBody>
      </p:sp>
      <p:sp>
        <p:nvSpPr>
          <p:cNvPr id="8" name="Freeform 8">
            <a:extLst>
              <a:ext uri="{FF2B5EF4-FFF2-40B4-BE49-F238E27FC236}">
                <a16:creationId xmlns:a16="http://schemas.microsoft.com/office/drawing/2014/main" id="{12500464-D3E5-4C27-B658-B638F697C328}"/>
              </a:ext>
            </a:extLst>
          </p:cNvPr>
          <p:cNvSpPr/>
          <p:nvPr/>
        </p:nvSpPr>
        <p:spPr>
          <a:xfrm rot="-5400000">
            <a:off x="4000500" y="-4000500"/>
            <a:ext cx="10287000" cy="18288000"/>
          </a:xfrm>
          <a:custGeom>
            <a:avLst/>
            <a:gdLst/>
            <a:ahLst/>
            <a:cxnLst/>
            <a:rect l="l" t="t" r="r" b="b"/>
            <a:pathLst>
              <a:path w="10287000" h="18288000">
                <a:moveTo>
                  <a:pt x="0" y="0"/>
                </a:moveTo>
                <a:lnTo>
                  <a:pt x="10287000" y="0"/>
                </a:lnTo>
                <a:lnTo>
                  <a:pt x="10287000" y="18288000"/>
                </a:lnTo>
                <a:lnTo>
                  <a:pt x="0" y="18288000"/>
                </a:lnTo>
                <a:lnTo>
                  <a:pt x="0" y="0"/>
                </a:lnTo>
                <a:close/>
              </a:path>
            </a:pathLst>
          </a:custGeom>
          <a:blipFill>
            <a:blip r:embed="rId2"/>
            <a:stretch>
              <a:fillRect l="-16999" r="-16999"/>
            </a:stretch>
          </a:blipFill>
        </p:spPr>
        <p:txBody>
          <a:bodyPr/>
          <a:lstStyle/>
          <a:p>
            <a:endParaRPr lang="en-US" dirty="0"/>
          </a:p>
        </p:txBody>
      </p:sp>
      <p:sp>
        <p:nvSpPr>
          <p:cNvPr id="10" name="TextBox 10">
            <a:extLst>
              <a:ext uri="{FF2B5EF4-FFF2-40B4-BE49-F238E27FC236}">
                <a16:creationId xmlns:a16="http://schemas.microsoft.com/office/drawing/2014/main" id="{2BAC1E86-6713-8FCF-CE29-A33ED82B911A}"/>
              </a:ext>
            </a:extLst>
          </p:cNvPr>
          <p:cNvSpPr txBox="1"/>
          <p:nvPr/>
        </p:nvSpPr>
        <p:spPr>
          <a:xfrm>
            <a:off x="1028700" y="1033689"/>
            <a:ext cx="14367974" cy="764825"/>
          </a:xfrm>
          <a:prstGeom prst="rect">
            <a:avLst/>
          </a:prstGeom>
        </p:spPr>
        <p:txBody>
          <a:bodyPr wrap="square" lIns="0" tIns="0" rIns="0" bIns="0" rtlCol="0" anchor="t">
            <a:spAutoFit/>
          </a:bodyPr>
          <a:lstStyle/>
          <a:p>
            <a:pPr marL="0" lvl="0" indent="0" algn="l">
              <a:lnSpc>
                <a:spcPts val="5808"/>
              </a:lnSpc>
              <a:spcBef>
                <a:spcPct val="0"/>
              </a:spcBef>
            </a:pPr>
            <a:r>
              <a:rPr lang="en-US" sz="5808" spc="-458" dirty="0">
                <a:solidFill>
                  <a:srgbClr val="010101"/>
                </a:solidFill>
                <a:latin typeface="Archivo Black"/>
                <a:ea typeface="Archivo Black"/>
                <a:cs typeface="Archivo Black"/>
                <a:sym typeface="Archivo Black"/>
              </a:rPr>
              <a:t>Creating &amp; Refining Research Questions</a:t>
            </a:r>
          </a:p>
        </p:txBody>
      </p:sp>
      <p:sp>
        <p:nvSpPr>
          <p:cNvPr id="12" name="TextBox 12">
            <a:extLst>
              <a:ext uri="{FF2B5EF4-FFF2-40B4-BE49-F238E27FC236}">
                <a16:creationId xmlns:a16="http://schemas.microsoft.com/office/drawing/2014/main" id="{F3671BEB-5F83-039E-20DC-A947D8F11228}"/>
              </a:ext>
            </a:extLst>
          </p:cNvPr>
          <p:cNvSpPr txBox="1"/>
          <p:nvPr/>
        </p:nvSpPr>
        <p:spPr>
          <a:xfrm>
            <a:off x="1959315" y="2739665"/>
            <a:ext cx="3806998" cy="975908"/>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Begin with Key Words</a:t>
            </a:r>
          </a:p>
        </p:txBody>
      </p:sp>
      <p:sp>
        <p:nvSpPr>
          <p:cNvPr id="13" name="TextBox 13">
            <a:extLst>
              <a:ext uri="{FF2B5EF4-FFF2-40B4-BE49-F238E27FC236}">
                <a16:creationId xmlns:a16="http://schemas.microsoft.com/office/drawing/2014/main" id="{907E0255-4C38-0C10-C46C-8640AAA38B33}"/>
              </a:ext>
            </a:extLst>
          </p:cNvPr>
          <p:cNvSpPr txBox="1"/>
          <p:nvPr/>
        </p:nvSpPr>
        <p:spPr>
          <a:xfrm>
            <a:off x="7240500" y="2738636"/>
            <a:ext cx="3806998" cy="975908"/>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Focus on Specifics</a:t>
            </a:r>
          </a:p>
        </p:txBody>
      </p:sp>
      <p:sp>
        <p:nvSpPr>
          <p:cNvPr id="14" name="TextBox 14">
            <a:extLst>
              <a:ext uri="{FF2B5EF4-FFF2-40B4-BE49-F238E27FC236}">
                <a16:creationId xmlns:a16="http://schemas.microsoft.com/office/drawing/2014/main" id="{7FF6E915-3D91-E06A-3307-E2475CFA9EBC}"/>
              </a:ext>
            </a:extLst>
          </p:cNvPr>
          <p:cNvSpPr txBox="1"/>
          <p:nvPr/>
        </p:nvSpPr>
        <p:spPr>
          <a:xfrm>
            <a:off x="1959315" y="3884219"/>
            <a:ext cx="3806998" cy="4822474"/>
          </a:xfrm>
          <a:prstGeom prst="rect">
            <a:avLst/>
          </a:prstGeom>
        </p:spPr>
        <p:txBody>
          <a:bodyPr wrap="square" lIns="0" tIns="0" rIns="0" bIns="0" rtlCol="0" anchor="t">
            <a:spAutoFit/>
          </a:bodyPr>
          <a:lstStyle/>
          <a:p>
            <a:pPr algn="ctr">
              <a:lnSpc>
                <a:spcPts val="2939"/>
              </a:lnSpc>
              <a:spcBef>
                <a:spcPct val="0"/>
              </a:spcBef>
            </a:pPr>
            <a:r>
              <a:rPr lang="en-US" sz="2099" dirty="0">
                <a:solidFill>
                  <a:srgbClr val="000000"/>
                </a:solidFill>
                <a:latin typeface="Garet"/>
                <a:ea typeface="Garet"/>
                <a:cs typeface="Garet"/>
                <a:sym typeface="Garet"/>
              </a:rPr>
              <a:t>Take the big topic students want to research &amp; have them list all key words associated with their idea.</a:t>
            </a:r>
          </a:p>
          <a:p>
            <a:pPr algn="ctr">
              <a:lnSpc>
                <a:spcPts val="2939"/>
              </a:lnSpc>
              <a:spcBef>
                <a:spcPct val="0"/>
              </a:spcBef>
            </a:pPr>
            <a:endParaRPr lang="en-US" sz="2099" dirty="0">
              <a:solidFill>
                <a:srgbClr val="000000"/>
              </a:solidFill>
              <a:latin typeface="Garet"/>
              <a:ea typeface="Garet"/>
              <a:cs typeface="Garet"/>
              <a:sym typeface="Garet"/>
            </a:endParaRPr>
          </a:p>
          <a:p>
            <a:pPr algn="ctr">
              <a:lnSpc>
                <a:spcPts val="2939"/>
              </a:lnSpc>
              <a:spcBef>
                <a:spcPct val="0"/>
              </a:spcBef>
            </a:pPr>
            <a:r>
              <a:rPr lang="en-US" sz="2099" dirty="0">
                <a:solidFill>
                  <a:srgbClr val="000000"/>
                </a:solidFill>
                <a:latin typeface="Garet"/>
                <a:ea typeface="Garet"/>
                <a:cs typeface="Garet"/>
                <a:sym typeface="Garet"/>
              </a:rPr>
              <a:t>EX: for a research project on the impact of social media on student health, they might list: social media, mental health, anxiety, depression, cyberbullying, TikTok, addiction, etc.</a:t>
            </a:r>
          </a:p>
        </p:txBody>
      </p:sp>
      <p:sp>
        <p:nvSpPr>
          <p:cNvPr id="15" name="TextBox 15">
            <a:extLst>
              <a:ext uri="{FF2B5EF4-FFF2-40B4-BE49-F238E27FC236}">
                <a16:creationId xmlns:a16="http://schemas.microsoft.com/office/drawing/2014/main" id="{97DB272D-388F-D637-78DE-237156FD13CF}"/>
              </a:ext>
            </a:extLst>
          </p:cNvPr>
          <p:cNvSpPr txBox="1"/>
          <p:nvPr/>
        </p:nvSpPr>
        <p:spPr>
          <a:xfrm>
            <a:off x="7240500" y="3884219"/>
            <a:ext cx="3806998" cy="4822474"/>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000000"/>
                </a:solidFill>
                <a:latin typeface="Garet"/>
                <a:ea typeface="Garet"/>
                <a:cs typeface="Garet"/>
                <a:sym typeface="Garet"/>
              </a:rPr>
              <a:t>Write out their big research question, then underline all the nouns. Look at those words and brainstorm how to make them more precise.</a:t>
            </a:r>
          </a:p>
          <a:p>
            <a:pPr marL="0" lvl="0" indent="0" algn="ctr">
              <a:lnSpc>
                <a:spcPts val="2939"/>
              </a:lnSpc>
              <a:spcBef>
                <a:spcPct val="0"/>
              </a:spcBef>
            </a:pPr>
            <a:endParaRPr lang="en-US" sz="2099" dirty="0">
              <a:solidFill>
                <a:srgbClr val="000000"/>
              </a:solidFill>
              <a:latin typeface="Garet"/>
              <a:ea typeface="Garet"/>
              <a:cs typeface="Garet"/>
              <a:sym typeface="Garet"/>
            </a:endParaRPr>
          </a:p>
          <a:p>
            <a:pPr marL="0" lvl="0" indent="0" algn="ctr">
              <a:lnSpc>
                <a:spcPts val="2939"/>
              </a:lnSpc>
              <a:spcBef>
                <a:spcPct val="0"/>
              </a:spcBef>
            </a:pPr>
            <a:r>
              <a:rPr lang="en-US" sz="2099" dirty="0">
                <a:solidFill>
                  <a:srgbClr val="000000"/>
                </a:solidFill>
                <a:latin typeface="Garet"/>
                <a:ea typeface="Garet"/>
                <a:cs typeface="Garet"/>
                <a:sym typeface="Garet"/>
              </a:rPr>
              <a:t>Ex: “How does </a:t>
            </a:r>
            <a:r>
              <a:rPr lang="en-US" sz="2099" u="sng" dirty="0">
                <a:solidFill>
                  <a:srgbClr val="000000"/>
                </a:solidFill>
                <a:latin typeface="Garet"/>
                <a:ea typeface="Garet"/>
                <a:cs typeface="Garet"/>
                <a:sym typeface="Garet"/>
              </a:rPr>
              <a:t>social media </a:t>
            </a:r>
            <a:r>
              <a:rPr lang="en-US" sz="2099" dirty="0">
                <a:solidFill>
                  <a:srgbClr val="000000"/>
                </a:solidFill>
                <a:latin typeface="Garet"/>
                <a:ea typeface="Garet"/>
                <a:cs typeface="Garet"/>
                <a:sym typeface="Garet"/>
              </a:rPr>
              <a:t>affect </a:t>
            </a:r>
            <a:r>
              <a:rPr lang="en-US" sz="2099" u="sng" dirty="0">
                <a:solidFill>
                  <a:srgbClr val="000000"/>
                </a:solidFill>
                <a:latin typeface="Garet"/>
                <a:ea typeface="Garet"/>
                <a:cs typeface="Garet"/>
                <a:sym typeface="Garet"/>
              </a:rPr>
              <a:t>teenagers</a:t>
            </a:r>
            <a:r>
              <a:rPr lang="en-US" sz="2099" dirty="0">
                <a:solidFill>
                  <a:srgbClr val="000000"/>
                </a:solidFill>
                <a:latin typeface="Garet"/>
                <a:ea typeface="Garet"/>
                <a:cs typeface="Garet"/>
                <a:sym typeface="Garet"/>
              </a:rPr>
              <a:t>?” might become “How does </a:t>
            </a:r>
            <a:r>
              <a:rPr lang="en-US" sz="2099" u="sng" dirty="0">
                <a:solidFill>
                  <a:srgbClr val="000000"/>
                </a:solidFill>
                <a:latin typeface="Garet"/>
                <a:ea typeface="Garet"/>
                <a:cs typeface="Garet"/>
                <a:sym typeface="Garet"/>
              </a:rPr>
              <a:t>TikTok’s algorithm </a:t>
            </a:r>
            <a:r>
              <a:rPr lang="en-US" sz="2099" dirty="0">
                <a:solidFill>
                  <a:srgbClr val="000000"/>
                </a:solidFill>
                <a:latin typeface="Garet"/>
                <a:ea typeface="Garet"/>
                <a:cs typeface="Garet"/>
                <a:sym typeface="Garet"/>
              </a:rPr>
              <a:t>affect </a:t>
            </a:r>
            <a:r>
              <a:rPr lang="en-US" sz="2099" u="sng" dirty="0">
                <a:solidFill>
                  <a:srgbClr val="000000"/>
                </a:solidFill>
                <a:latin typeface="Garet"/>
                <a:ea typeface="Garet"/>
                <a:cs typeface="Garet"/>
                <a:sym typeface="Garet"/>
              </a:rPr>
              <a:t>high school students’ sleep patterns</a:t>
            </a:r>
            <a:r>
              <a:rPr lang="en-US" sz="2099" dirty="0">
                <a:solidFill>
                  <a:srgbClr val="000000"/>
                </a:solidFill>
                <a:latin typeface="Garet"/>
                <a:ea typeface="Garet"/>
                <a:cs typeface="Garet"/>
                <a:sym typeface="Garet"/>
              </a:rPr>
              <a:t>?</a:t>
            </a:r>
          </a:p>
        </p:txBody>
      </p:sp>
      <p:sp>
        <p:nvSpPr>
          <p:cNvPr id="16" name="TextBox 16">
            <a:extLst>
              <a:ext uri="{FF2B5EF4-FFF2-40B4-BE49-F238E27FC236}">
                <a16:creationId xmlns:a16="http://schemas.microsoft.com/office/drawing/2014/main" id="{3A6A0B2B-F2EE-4186-EB56-D13B6D449E2C}"/>
              </a:ext>
            </a:extLst>
          </p:cNvPr>
          <p:cNvSpPr txBox="1"/>
          <p:nvPr/>
        </p:nvSpPr>
        <p:spPr>
          <a:xfrm>
            <a:off x="12764250" y="2728589"/>
            <a:ext cx="3806998" cy="975908"/>
          </a:xfrm>
          <a:prstGeom prst="rect">
            <a:avLst/>
          </a:prstGeom>
        </p:spPr>
        <p:txBody>
          <a:bodyPr lIns="0" tIns="0" rIns="0" bIns="0" rtlCol="0" anchor="t">
            <a:spAutoFit/>
          </a:bodyPr>
          <a:lstStyle/>
          <a:p>
            <a:pPr marL="0" lvl="0" indent="0" algn="ctr">
              <a:lnSpc>
                <a:spcPts val="3840"/>
              </a:lnSpc>
              <a:spcBef>
                <a:spcPct val="0"/>
              </a:spcBef>
            </a:pPr>
            <a:r>
              <a:rPr lang="en-US" sz="3200" b="1" dirty="0">
                <a:solidFill>
                  <a:srgbClr val="000000"/>
                </a:solidFill>
                <a:latin typeface="Garet Bold"/>
                <a:ea typeface="Garet Bold"/>
                <a:cs typeface="Garet Bold"/>
                <a:sym typeface="Garet Bold"/>
              </a:rPr>
              <a:t>Be Open to Change</a:t>
            </a:r>
          </a:p>
        </p:txBody>
      </p:sp>
      <p:sp>
        <p:nvSpPr>
          <p:cNvPr id="17" name="TextBox 17">
            <a:extLst>
              <a:ext uri="{FF2B5EF4-FFF2-40B4-BE49-F238E27FC236}">
                <a16:creationId xmlns:a16="http://schemas.microsoft.com/office/drawing/2014/main" id="{20E3EB6D-F4C8-33AB-3EC9-21030BA042FF}"/>
              </a:ext>
            </a:extLst>
          </p:cNvPr>
          <p:cNvSpPr txBox="1"/>
          <p:nvPr/>
        </p:nvSpPr>
        <p:spPr>
          <a:xfrm>
            <a:off x="12521685" y="3884219"/>
            <a:ext cx="4292128" cy="2219197"/>
          </a:xfrm>
          <a:prstGeom prst="rect">
            <a:avLst/>
          </a:prstGeom>
        </p:spPr>
        <p:txBody>
          <a:bodyPr wrap="square" lIns="0" tIns="0" rIns="0" bIns="0" rtlCol="0" anchor="t">
            <a:spAutoFit/>
          </a:bodyPr>
          <a:lstStyle/>
          <a:p>
            <a:pPr marL="0" lvl="0" indent="0" algn="ctr">
              <a:lnSpc>
                <a:spcPts val="2939"/>
              </a:lnSpc>
              <a:spcBef>
                <a:spcPct val="0"/>
              </a:spcBef>
            </a:pPr>
            <a:r>
              <a:rPr lang="en-US" sz="2099" dirty="0">
                <a:solidFill>
                  <a:srgbClr val="000000"/>
                </a:solidFill>
                <a:latin typeface="Garet"/>
                <a:ea typeface="Garet"/>
                <a:cs typeface="Garet"/>
                <a:sym typeface="Garet"/>
              </a:rPr>
              <a:t>Encourage students to be open to changing their research question if and when their evidence leads them to or away from a specific focus within their topic</a:t>
            </a:r>
          </a:p>
        </p:txBody>
      </p:sp>
      <p:grpSp>
        <p:nvGrpSpPr>
          <p:cNvPr id="18" name="Group 18">
            <a:extLst>
              <a:ext uri="{FF2B5EF4-FFF2-40B4-BE49-F238E27FC236}">
                <a16:creationId xmlns:a16="http://schemas.microsoft.com/office/drawing/2014/main" id="{19B231B6-CEA2-DDA9-15AE-34E2AC023E97}"/>
              </a:ext>
            </a:extLst>
          </p:cNvPr>
          <p:cNvGrpSpPr/>
          <p:nvPr/>
        </p:nvGrpSpPr>
        <p:grpSpPr>
          <a:xfrm>
            <a:off x="15989294" y="313020"/>
            <a:ext cx="2019300" cy="2011444"/>
            <a:chOff x="0" y="0"/>
            <a:chExt cx="3540558" cy="3540558"/>
          </a:xfrm>
        </p:grpSpPr>
        <p:sp>
          <p:nvSpPr>
            <p:cNvPr id="19" name="Freeform 19">
              <a:extLst>
                <a:ext uri="{FF2B5EF4-FFF2-40B4-BE49-F238E27FC236}">
                  <a16:creationId xmlns:a16="http://schemas.microsoft.com/office/drawing/2014/main" id="{E7C5EF5A-A759-9862-21B3-967C9ABC797C}"/>
                </a:ext>
              </a:extLst>
            </p:cNvPr>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20" name="Freeform 20">
              <a:extLst>
                <a:ext uri="{FF2B5EF4-FFF2-40B4-BE49-F238E27FC236}">
                  <a16:creationId xmlns:a16="http://schemas.microsoft.com/office/drawing/2014/main" id="{0C1E92BC-79F8-CDD1-0693-EAA871DC820B}"/>
                </a:ext>
              </a:extLst>
            </p:cNvPr>
            <p:cNvSpPr/>
            <p:nvPr/>
          </p:nvSpPr>
          <p:spPr>
            <a:xfrm>
              <a:off x="0" y="0"/>
              <a:ext cx="3540558" cy="3540558"/>
            </a:xfrm>
            <a:custGeom>
              <a:avLst/>
              <a:gdLst/>
              <a:ahLst/>
              <a:cxnLst/>
              <a:rect l="l" t="t" r="r" b="b"/>
              <a:pathLst>
                <a:path w="3540558" h="3540558">
                  <a:moveTo>
                    <a:pt x="0" y="0"/>
                  </a:moveTo>
                  <a:lnTo>
                    <a:pt x="3540558" y="0"/>
                  </a:lnTo>
                  <a:lnTo>
                    <a:pt x="3540558" y="3540558"/>
                  </a:lnTo>
                  <a:lnTo>
                    <a:pt x="0" y="35405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21" name="TextBox 21">
            <a:extLst>
              <a:ext uri="{FF2B5EF4-FFF2-40B4-BE49-F238E27FC236}">
                <a16:creationId xmlns:a16="http://schemas.microsoft.com/office/drawing/2014/main" id="{5E503BF5-A0EB-44CF-010A-A24C538CA2BD}"/>
              </a:ext>
            </a:extLst>
          </p:cNvPr>
          <p:cNvSpPr txBox="1"/>
          <p:nvPr/>
        </p:nvSpPr>
        <p:spPr>
          <a:xfrm>
            <a:off x="11949997" y="9623168"/>
            <a:ext cx="6031736" cy="330674"/>
          </a:xfrm>
          <a:prstGeom prst="rect">
            <a:avLst/>
          </a:prstGeom>
        </p:spPr>
        <p:txBody>
          <a:bodyPr lIns="0" tIns="0" rIns="0" bIns="0" rtlCol="0" anchor="t">
            <a:spAutoFit/>
          </a:bodyPr>
          <a:lstStyle/>
          <a:p>
            <a:pPr marL="0" lvl="0" indent="0" algn="r">
              <a:lnSpc>
                <a:spcPts val="2791"/>
              </a:lnSpc>
              <a:spcBef>
                <a:spcPct val="0"/>
              </a:spcBef>
            </a:pPr>
            <a:r>
              <a:rPr lang="en-US" sz="1994">
                <a:solidFill>
                  <a:srgbClr val="ECECEC"/>
                </a:solidFill>
                <a:latin typeface="Garet"/>
                <a:ea typeface="Garet"/>
                <a:cs typeface="Garet"/>
                <a:sym typeface="Garet"/>
              </a:rPr>
              <a:t>Th</a:t>
            </a:r>
            <a:r>
              <a:rPr lang="en-US" sz="1994" u="none">
                <a:solidFill>
                  <a:srgbClr val="ECECEC"/>
                </a:solidFill>
                <a:latin typeface="Garet"/>
                <a:ea typeface="Garet"/>
                <a:cs typeface="Garet"/>
                <a:sym typeface="Garet"/>
              </a:rPr>
              <a:t>e Ohio Center for Law Related Education</a:t>
            </a:r>
          </a:p>
        </p:txBody>
      </p:sp>
    </p:spTree>
    <p:extLst>
      <p:ext uri="{BB962C8B-B14F-4D97-AF65-F5344CB8AC3E}">
        <p14:creationId xmlns:p14="http://schemas.microsoft.com/office/powerpoint/2010/main" val="126885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D0E4292745DD4CA0F5B42A51ECC860" ma:contentTypeVersion="23" ma:contentTypeDescription="Create a new document." ma:contentTypeScope="" ma:versionID="ae4fce8e7f49fff386e99426695c202e">
  <xsd:schema xmlns:xsd="http://www.w3.org/2001/XMLSchema" xmlns:xs="http://www.w3.org/2001/XMLSchema" xmlns:p="http://schemas.microsoft.com/office/2006/metadata/properties" xmlns:ns1="http://schemas.microsoft.com/sharepoint/v3" xmlns:ns2="3578ae20-a50c-4a27-87f7-76e26d98301f" xmlns:ns3="9f82ec45-d431-489d-bc00-177e8a2aedd7" xmlns:ns4="c4dc8f49-2abe-4678-acba-8d7a0d1b5adf" targetNamespace="http://schemas.microsoft.com/office/2006/metadata/properties" ma:root="true" ma:fieldsID="488dbd74baa3930f7cbc71f3a786cb11" ns1:_="" ns2:_="" ns3:_="" ns4:_="">
    <xsd:import namespace="http://schemas.microsoft.com/sharepoint/v3"/>
    <xsd:import namespace="3578ae20-a50c-4a27-87f7-76e26d98301f"/>
    <xsd:import namespace="9f82ec45-d431-489d-bc00-177e8a2aedd7"/>
    <xsd:import namespace="c4dc8f49-2abe-4678-acba-8d7a0d1b5adf"/>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1:_ip_UnifiedCompliancePolicyProperties" minOccurs="0"/>
                <xsd:element ref="ns1:_ip_UnifiedCompliancePolicyUIAction" minOccurs="0"/>
                <xsd:element ref="ns4:MediaServiceOCR" minOccurs="0"/>
                <xsd:element ref="ns4:MediaServiceLocation" minOccurs="0"/>
                <xsd:element ref="ns4:MediaServiceEventHashCode" minOccurs="0"/>
                <xsd:element ref="ns4:MediaServiceGenerationTime" minOccurs="0"/>
                <xsd:element ref="ns4:MediaServiceAutoKeyPoints" minOccurs="0"/>
                <xsd:element ref="ns4:MediaServiceKeyPoints" minOccurs="0"/>
                <xsd:element ref="ns4:MediaLengthInSeconds" minOccurs="0"/>
                <xsd:element ref="ns4:lcf76f155ced4ddcb4097134ff3c332f" minOccurs="0"/>
                <xsd:element ref="ns2:TaxCatchAll" minOccurs="0"/>
                <xsd:element ref="ns4:MediaServiceSearchProperties" minOccurs="0"/>
                <xsd:element ref="ns4:MediaServiceObjectDetectorVersion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description="" ma:hidden="true" ma:internalName="_ip_UnifiedCompliancePolicyProperties">
      <xsd:simpleType>
        <xsd:restriction base="dms:Note"/>
      </xsd:simpleType>
    </xsd:element>
    <xsd:element name="_ip_UnifiedCompliancePolicyUIAction" ma:index="17"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78ae20-a50c-4a27-87f7-76e26d98301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7" nillable="true" ma:displayName="Taxonomy Catch All Column" ma:hidden="true" ma:list="{8e4da037-e6d6-4340-afdf-dceb4aa05200}" ma:internalName="TaxCatchAll" ma:showField="CatchAllData" ma:web="3578ae20-a50c-4a27-87f7-76e26d9830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82ec45-d431-489d-bc00-177e8a2aedd7"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4dc8f49-2abe-4678-acba-8d7a0d1b5adf"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Location" ma:index="19"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5365702-08e9-4186-b490-5e7712248ec2"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578ae20-a50c-4a27-87f7-76e26d98301f" xsi:nil="true"/>
    <_ip_UnifiedCompliancePolicyUIAction xmlns="http://schemas.microsoft.com/sharepoint/v3" xsi:nil="true"/>
    <lcf76f155ced4ddcb4097134ff3c332f xmlns="c4dc8f49-2abe-4678-acba-8d7a0d1b5adf">
      <Terms xmlns="http://schemas.microsoft.com/office/infopath/2007/PartnerControls"/>
    </lcf76f155ced4ddcb4097134ff3c332f>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1BB44D3-F8A1-440C-A74D-6E78A94CFD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578ae20-a50c-4a27-87f7-76e26d98301f"/>
    <ds:schemaRef ds:uri="9f82ec45-d431-489d-bc00-177e8a2aedd7"/>
    <ds:schemaRef ds:uri="c4dc8f49-2abe-4678-acba-8d7a0d1b5a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E2BC73-BCB8-4C18-B1E0-C15567CC1D48}">
  <ds:schemaRefs>
    <ds:schemaRef ds:uri="http://schemas.microsoft.com/office/infopath/2007/PartnerControls"/>
    <ds:schemaRef ds:uri="http://schemas.microsoft.com/office/2006/documentManagement/types"/>
    <ds:schemaRef ds:uri="http://purl.org/dc/dcmitype/"/>
    <ds:schemaRef ds:uri="http://purl.org/dc/elements/1.1/"/>
    <ds:schemaRef ds:uri="http://schemas.microsoft.com/office/2006/metadata/properties"/>
    <ds:schemaRef ds:uri="http://www.w3.org/XML/1998/namespace"/>
    <ds:schemaRef ds:uri="http://schemas.microsoft.com/sharepoint/v3"/>
    <ds:schemaRef ds:uri="http://purl.org/dc/terms/"/>
    <ds:schemaRef ds:uri="3578ae20-a50c-4a27-87f7-76e26d98301f"/>
    <ds:schemaRef ds:uri="http://schemas.openxmlformats.org/package/2006/metadata/core-properties"/>
    <ds:schemaRef ds:uri="c4dc8f49-2abe-4678-acba-8d7a0d1b5adf"/>
    <ds:schemaRef ds:uri="9f82ec45-d431-489d-bc00-177e8a2aedd7"/>
  </ds:schemaRefs>
</ds:datastoreItem>
</file>

<file path=customXml/itemProps3.xml><?xml version="1.0" encoding="utf-8"?>
<ds:datastoreItem xmlns:ds="http://schemas.openxmlformats.org/officeDocument/2006/customXml" ds:itemID="{E476A547-6723-4B49-9341-F8B8BCFAE0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328</TotalTime>
  <Words>1639</Words>
  <Application>Microsoft Macintosh PowerPoint</Application>
  <PresentationFormat>Custom</PresentationFormat>
  <Paragraphs>222</Paragraphs>
  <Slides>26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26</vt:i4>
      </vt:variant>
    </vt:vector>
  </HeadingPairs>
  <TitlesOfParts>
    <vt:vector size="36" baseType="lpstr">
      <vt:lpstr>Archivo Black</vt:lpstr>
      <vt:lpstr>Calibri</vt:lpstr>
      <vt:lpstr>Garet Bold</vt:lpstr>
      <vt:lpstr>Aptos</vt:lpstr>
      <vt:lpstr>Courier New</vt:lpstr>
      <vt:lpstr>Garet</vt:lpstr>
      <vt:lpstr>Garet Light</vt:lpstr>
      <vt:lpstr>League Spartan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Applied Literacy</dc:title>
  <cp:lastModifiedBy>Caleb Caldwell</cp:lastModifiedBy>
  <cp:revision>13</cp:revision>
  <cp:lastPrinted>2026-07-01T16:00:27Z</cp:lastPrinted>
  <dcterms:created xsi:type="dcterms:W3CDTF">2006-08-16T00:00:00Z</dcterms:created>
  <dcterms:modified xsi:type="dcterms:W3CDTF">2026-08-24T14:03:03Z</dcterms:modified>
  <dc:identifier>DAHM2aJqUEI</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0x0101009ED0E4292745DD4CA0F5B42A51ECC860</vt:lpwstr>
  </property>
</Properties>
</file>