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handoutMasterIdLst>
    <p:handoutMasterId r:id="rId25"/>
  </p:handoutMasterIdLst>
  <p:sldIdLst>
    <p:sldId id="322" r:id="rId5"/>
    <p:sldId id="321" r:id="rId6"/>
    <p:sldId id="323" r:id="rId7"/>
    <p:sldId id="338" r:id="rId8"/>
    <p:sldId id="337" r:id="rId9"/>
    <p:sldId id="336" r:id="rId10"/>
    <p:sldId id="339" r:id="rId11"/>
    <p:sldId id="324" r:id="rId12"/>
    <p:sldId id="325" r:id="rId13"/>
    <p:sldId id="326" r:id="rId14"/>
    <p:sldId id="332" r:id="rId15"/>
    <p:sldId id="331" r:id="rId16"/>
    <p:sldId id="329" r:id="rId17"/>
    <p:sldId id="330" r:id="rId18"/>
    <p:sldId id="333" r:id="rId19"/>
    <p:sldId id="328" r:id="rId20"/>
    <p:sldId id="317" r:id="rId21"/>
    <p:sldId id="334" r:id="rId22"/>
    <p:sldId id="31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635FAE-0325-42B4-AF44-9ABCD85DA3D4}" v="8" dt="2025-09-23T16:22:25.938"/>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5388" autoAdjust="0"/>
  </p:normalViewPr>
  <p:slideViewPr>
    <p:cSldViewPr snapToGrid="0">
      <p:cViewPr varScale="1">
        <p:scale>
          <a:sx n="71" d="100"/>
          <a:sy n="71" d="100"/>
        </p:scale>
        <p:origin x="1147" y="259"/>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Belmarez" userId="330e5a81cd65b34d" providerId="LiveId" clId="{D5FDCFC6-D4E3-462E-8147-8A741BEAF625}"/>
    <pc:docChg chg="undo custSel addSld delSld modSld sldOrd">
      <pc:chgData name="Christopher Belmarez" userId="330e5a81cd65b34d" providerId="LiveId" clId="{D5FDCFC6-D4E3-462E-8147-8A741BEAF625}" dt="2025-09-24T00:56:59.294" v="2015" actId="20577"/>
      <pc:docMkLst>
        <pc:docMk/>
      </pc:docMkLst>
      <pc:sldChg chg="modSp mod">
        <pc:chgData name="Christopher Belmarez" userId="330e5a81cd65b34d" providerId="LiveId" clId="{D5FDCFC6-D4E3-462E-8147-8A741BEAF625}" dt="2025-09-23T16:08:24.046" v="801" actId="27636"/>
        <pc:sldMkLst>
          <pc:docMk/>
          <pc:sldMk cId="4011334062" sldId="317"/>
        </pc:sldMkLst>
        <pc:spChg chg="mod">
          <ac:chgData name="Christopher Belmarez" userId="330e5a81cd65b34d" providerId="LiveId" clId="{D5FDCFC6-D4E3-462E-8147-8A741BEAF625}" dt="2025-09-23T16:08:24.046" v="801" actId="27636"/>
          <ac:spMkLst>
            <pc:docMk/>
            <pc:sldMk cId="4011334062" sldId="317"/>
            <ac:spMk id="3" creationId="{FEF606B8-D15C-3916-2C66-49DEC593A3C2}"/>
          </ac:spMkLst>
        </pc:spChg>
      </pc:sldChg>
      <pc:sldChg chg="addSp delSp modSp del mod">
        <pc:chgData name="Christopher Belmarez" userId="330e5a81cd65b34d" providerId="LiveId" clId="{D5FDCFC6-D4E3-462E-8147-8A741BEAF625}" dt="2025-09-23T16:00:58.142" v="5" actId="2696"/>
        <pc:sldMkLst>
          <pc:docMk/>
          <pc:sldMk cId="3752118431" sldId="320"/>
        </pc:sldMkLst>
        <pc:spChg chg="add mod">
          <ac:chgData name="Christopher Belmarez" userId="330e5a81cd65b34d" providerId="LiveId" clId="{D5FDCFC6-D4E3-462E-8147-8A741BEAF625}" dt="2025-09-23T16:00:45.381" v="4" actId="478"/>
          <ac:spMkLst>
            <pc:docMk/>
            <pc:sldMk cId="3752118431" sldId="320"/>
            <ac:spMk id="5" creationId="{B0F21862-0723-87F2-BE14-94F8AEB88AC2}"/>
          </ac:spMkLst>
        </pc:spChg>
        <pc:picChg chg="del mod">
          <ac:chgData name="Christopher Belmarez" userId="330e5a81cd65b34d" providerId="LiveId" clId="{D5FDCFC6-D4E3-462E-8147-8A741BEAF625}" dt="2025-09-23T16:00:45.381" v="4" actId="478"/>
          <ac:picMkLst>
            <pc:docMk/>
            <pc:sldMk cId="3752118431" sldId="320"/>
            <ac:picMk id="4" creationId="{5E6D83BB-8C90-A74A-7CB5-59884B99448A}"/>
          </ac:picMkLst>
        </pc:picChg>
      </pc:sldChg>
      <pc:sldChg chg="modSp mod">
        <pc:chgData name="Christopher Belmarez" userId="330e5a81cd65b34d" providerId="LiveId" clId="{D5FDCFC6-D4E3-462E-8147-8A741BEAF625}" dt="2025-09-24T00:51:58.434" v="1979" actId="20577"/>
        <pc:sldMkLst>
          <pc:docMk/>
          <pc:sldMk cId="1607455252" sldId="321"/>
        </pc:sldMkLst>
        <pc:spChg chg="mod">
          <ac:chgData name="Christopher Belmarez" userId="330e5a81cd65b34d" providerId="LiveId" clId="{D5FDCFC6-D4E3-462E-8147-8A741BEAF625}" dt="2025-09-24T00:51:58.434" v="1979" actId="20577"/>
          <ac:spMkLst>
            <pc:docMk/>
            <pc:sldMk cId="1607455252" sldId="321"/>
            <ac:spMk id="3" creationId="{02BA04E6-CD61-B962-4287-DEC1993C32D6}"/>
          </ac:spMkLst>
        </pc:spChg>
      </pc:sldChg>
      <pc:sldChg chg="modSp mod">
        <pc:chgData name="Christopher Belmarez" userId="330e5a81cd65b34d" providerId="LiveId" clId="{D5FDCFC6-D4E3-462E-8147-8A741BEAF625}" dt="2025-09-24T00:51:34.238" v="1954" actId="20577"/>
        <pc:sldMkLst>
          <pc:docMk/>
          <pc:sldMk cId="2838269778" sldId="323"/>
        </pc:sldMkLst>
        <pc:spChg chg="mod">
          <ac:chgData name="Christopher Belmarez" userId="330e5a81cd65b34d" providerId="LiveId" clId="{D5FDCFC6-D4E3-462E-8147-8A741BEAF625}" dt="2025-09-24T00:51:34.238" v="1954" actId="20577"/>
          <ac:spMkLst>
            <pc:docMk/>
            <pc:sldMk cId="2838269778" sldId="323"/>
            <ac:spMk id="2" creationId="{5550679F-C1F7-ED03-BE7B-94F0BEDCD79F}"/>
          </ac:spMkLst>
        </pc:spChg>
        <pc:spChg chg="mod">
          <ac:chgData name="Christopher Belmarez" userId="330e5a81cd65b34d" providerId="LiveId" clId="{D5FDCFC6-D4E3-462E-8147-8A741BEAF625}" dt="2025-09-23T15:59:48.899" v="0" actId="2711"/>
          <ac:spMkLst>
            <pc:docMk/>
            <pc:sldMk cId="2838269778" sldId="323"/>
            <ac:spMk id="3" creationId="{E0218905-A9AC-2F62-1F8F-3BFE5EB4EB66}"/>
          </ac:spMkLst>
        </pc:spChg>
      </pc:sldChg>
      <pc:sldChg chg="modSp mod">
        <pc:chgData name="Christopher Belmarez" userId="330e5a81cd65b34d" providerId="LiveId" clId="{D5FDCFC6-D4E3-462E-8147-8A741BEAF625}" dt="2025-09-24T00:56:59.294" v="2015" actId="20577"/>
        <pc:sldMkLst>
          <pc:docMk/>
          <pc:sldMk cId="2707129346" sldId="324"/>
        </pc:sldMkLst>
        <pc:spChg chg="mod">
          <ac:chgData name="Christopher Belmarez" userId="330e5a81cd65b34d" providerId="LiveId" clId="{D5FDCFC6-D4E3-462E-8147-8A741BEAF625}" dt="2025-09-24T00:56:59.294" v="2015" actId="20577"/>
          <ac:spMkLst>
            <pc:docMk/>
            <pc:sldMk cId="2707129346" sldId="324"/>
            <ac:spMk id="3" creationId="{A9098813-1DD4-BDEF-ECA8-01D329BBC24D}"/>
          </ac:spMkLst>
        </pc:spChg>
      </pc:sldChg>
      <pc:sldChg chg="modSp mod">
        <pc:chgData name="Christopher Belmarez" userId="330e5a81cd65b34d" providerId="LiveId" clId="{D5FDCFC6-D4E3-462E-8147-8A741BEAF625}" dt="2025-09-23T16:00:10.216" v="2" actId="2711"/>
        <pc:sldMkLst>
          <pc:docMk/>
          <pc:sldMk cId="251589969" sldId="325"/>
        </pc:sldMkLst>
        <pc:spChg chg="mod">
          <ac:chgData name="Christopher Belmarez" userId="330e5a81cd65b34d" providerId="LiveId" clId="{D5FDCFC6-D4E3-462E-8147-8A741BEAF625}" dt="2025-09-23T16:00:04.703" v="1" actId="2711"/>
          <ac:spMkLst>
            <pc:docMk/>
            <pc:sldMk cId="251589969" sldId="325"/>
            <ac:spMk id="2" creationId="{6D18B725-F7DC-C501-C7E8-A3C2ED63221F}"/>
          </ac:spMkLst>
        </pc:spChg>
        <pc:spChg chg="mod">
          <ac:chgData name="Christopher Belmarez" userId="330e5a81cd65b34d" providerId="LiveId" clId="{D5FDCFC6-D4E3-462E-8147-8A741BEAF625}" dt="2025-09-23T16:00:10.216" v="2" actId="2711"/>
          <ac:spMkLst>
            <pc:docMk/>
            <pc:sldMk cId="251589969" sldId="325"/>
            <ac:spMk id="3" creationId="{9C345BBD-ED7B-98D6-91AE-4EA6B669F210}"/>
          </ac:spMkLst>
        </pc:spChg>
      </pc:sldChg>
      <pc:sldChg chg="modSp mod">
        <pc:chgData name="Christopher Belmarez" userId="330e5a81cd65b34d" providerId="LiveId" clId="{D5FDCFC6-D4E3-462E-8147-8A741BEAF625}" dt="2025-09-23T16:09:54.523" v="842" actId="20577"/>
        <pc:sldMkLst>
          <pc:docMk/>
          <pc:sldMk cId="817707382" sldId="328"/>
        </pc:sldMkLst>
        <pc:spChg chg="mod">
          <ac:chgData name="Christopher Belmarez" userId="330e5a81cd65b34d" providerId="LiveId" clId="{D5FDCFC6-D4E3-462E-8147-8A741BEAF625}" dt="2025-09-23T16:09:54.523" v="842" actId="20577"/>
          <ac:spMkLst>
            <pc:docMk/>
            <pc:sldMk cId="817707382" sldId="328"/>
            <ac:spMk id="3" creationId="{7F7989DE-FB3B-A1F8-0406-3A11066507F9}"/>
          </ac:spMkLst>
        </pc:spChg>
      </pc:sldChg>
      <pc:sldChg chg="modSp mod">
        <pc:chgData name="Christopher Belmarez" userId="330e5a81cd65b34d" providerId="LiveId" clId="{D5FDCFC6-D4E3-462E-8147-8A741BEAF625}" dt="2025-09-23T16:10:08.060" v="848" actId="20577"/>
        <pc:sldMkLst>
          <pc:docMk/>
          <pc:sldMk cId="3110122581" sldId="330"/>
        </pc:sldMkLst>
        <pc:spChg chg="mod">
          <ac:chgData name="Christopher Belmarez" userId="330e5a81cd65b34d" providerId="LiveId" clId="{D5FDCFC6-D4E3-462E-8147-8A741BEAF625}" dt="2025-09-23T16:10:08.060" v="848" actId="20577"/>
          <ac:spMkLst>
            <pc:docMk/>
            <pc:sldMk cId="3110122581" sldId="330"/>
            <ac:spMk id="3" creationId="{0B4EC368-F129-F62C-435E-A6F9C2926C8E}"/>
          </ac:spMkLst>
        </pc:spChg>
      </pc:sldChg>
      <pc:sldChg chg="modSp mod">
        <pc:chgData name="Christopher Belmarez" userId="330e5a81cd65b34d" providerId="LiveId" clId="{D5FDCFC6-D4E3-462E-8147-8A741BEAF625}" dt="2025-09-23T16:10:22.147" v="856" actId="20577"/>
        <pc:sldMkLst>
          <pc:docMk/>
          <pc:sldMk cId="3614611405" sldId="332"/>
        </pc:sldMkLst>
        <pc:spChg chg="mod">
          <ac:chgData name="Christopher Belmarez" userId="330e5a81cd65b34d" providerId="LiveId" clId="{D5FDCFC6-D4E3-462E-8147-8A741BEAF625}" dt="2025-09-23T16:10:22.147" v="856" actId="20577"/>
          <ac:spMkLst>
            <pc:docMk/>
            <pc:sldMk cId="3614611405" sldId="332"/>
            <ac:spMk id="3" creationId="{F26E4F77-DF0A-2B5C-DAFA-30BD0DA068D0}"/>
          </ac:spMkLst>
        </pc:spChg>
      </pc:sldChg>
      <pc:sldChg chg="modSp add mod ord">
        <pc:chgData name="Christopher Belmarez" userId="330e5a81cd65b34d" providerId="LiveId" clId="{D5FDCFC6-D4E3-462E-8147-8A741BEAF625}" dt="2025-09-23T16:07:58.033" v="799" actId="20577"/>
        <pc:sldMkLst>
          <pc:docMk/>
          <pc:sldMk cId="595521641" sldId="333"/>
        </pc:sldMkLst>
        <pc:spChg chg="mod">
          <ac:chgData name="Christopher Belmarez" userId="330e5a81cd65b34d" providerId="LiveId" clId="{D5FDCFC6-D4E3-462E-8147-8A741BEAF625}" dt="2025-09-23T16:01:09.625" v="18" actId="20577"/>
          <ac:spMkLst>
            <pc:docMk/>
            <pc:sldMk cId="595521641" sldId="333"/>
            <ac:spMk id="2" creationId="{DA87065D-6AF2-041D-6B95-B2E9909CC65A}"/>
          </ac:spMkLst>
        </pc:spChg>
        <pc:spChg chg="mod">
          <ac:chgData name="Christopher Belmarez" userId="330e5a81cd65b34d" providerId="LiveId" clId="{D5FDCFC6-D4E3-462E-8147-8A741BEAF625}" dt="2025-09-23T16:07:58.033" v="799" actId="20577"/>
          <ac:spMkLst>
            <pc:docMk/>
            <pc:sldMk cId="595521641" sldId="333"/>
            <ac:spMk id="3" creationId="{0F8E1FF0-E421-632E-EDBC-034B926DADD9}"/>
          </ac:spMkLst>
        </pc:spChg>
      </pc:sldChg>
      <pc:sldChg chg="modSp add mod">
        <pc:chgData name="Christopher Belmarez" userId="330e5a81cd65b34d" providerId="LiveId" clId="{D5FDCFC6-D4E3-462E-8147-8A741BEAF625}" dt="2025-09-23T16:08:48.753" v="821" actId="20577"/>
        <pc:sldMkLst>
          <pc:docMk/>
          <pc:sldMk cId="3917129313" sldId="334"/>
        </pc:sldMkLst>
        <pc:spChg chg="mod">
          <ac:chgData name="Christopher Belmarez" userId="330e5a81cd65b34d" providerId="LiveId" clId="{D5FDCFC6-D4E3-462E-8147-8A741BEAF625}" dt="2025-09-23T16:08:48.753" v="821" actId="20577"/>
          <ac:spMkLst>
            <pc:docMk/>
            <pc:sldMk cId="3917129313" sldId="334"/>
            <ac:spMk id="2" creationId="{E25FDB03-55B6-70D5-E5A5-FDB70CB26F7C}"/>
          </ac:spMkLst>
        </pc:spChg>
        <pc:spChg chg="mod">
          <ac:chgData name="Christopher Belmarez" userId="330e5a81cd65b34d" providerId="LiveId" clId="{D5FDCFC6-D4E3-462E-8147-8A741BEAF625}" dt="2025-09-23T16:08:31.692" v="804" actId="27636"/>
          <ac:spMkLst>
            <pc:docMk/>
            <pc:sldMk cId="3917129313" sldId="334"/>
            <ac:spMk id="3" creationId="{28E83B02-C9F1-0DA1-D758-82FD7CA544EC}"/>
          </ac:spMkLst>
        </pc:spChg>
      </pc:sldChg>
      <pc:sldChg chg="new del">
        <pc:chgData name="Christopher Belmarez" userId="330e5a81cd65b34d" providerId="LiveId" clId="{D5FDCFC6-D4E3-462E-8147-8A741BEAF625}" dt="2025-09-23T16:10:58.964" v="861" actId="2696"/>
        <pc:sldMkLst>
          <pc:docMk/>
          <pc:sldMk cId="867432107" sldId="335"/>
        </pc:sldMkLst>
      </pc:sldChg>
      <pc:sldChg chg="modSp add mod">
        <pc:chgData name="Christopher Belmarez" userId="330e5a81cd65b34d" providerId="LiveId" clId="{D5FDCFC6-D4E3-462E-8147-8A741BEAF625}" dt="2025-09-23T16:17:26.595" v="1086" actId="20577"/>
        <pc:sldMkLst>
          <pc:docMk/>
          <pc:sldMk cId="2768978297" sldId="336"/>
        </pc:sldMkLst>
        <pc:spChg chg="mod">
          <ac:chgData name="Christopher Belmarez" userId="330e5a81cd65b34d" providerId="LiveId" clId="{D5FDCFC6-D4E3-462E-8147-8A741BEAF625}" dt="2025-09-23T16:11:35.432" v="901" actId="20577"/>
          <ac:spMkLst>
            <pc:docMk/>
            <pc:sldMk cId="2768978297" sldId="336"/>
            <ac:spMk id="2" creationId="{F433216B-CFC3-8272-256F-49E984B99E16}"/>
          </ac:spMkLst>
        </pc:spChg>
        <pc:spChg chg="mod">
          <ac:chgData name="Christopher Belmarez" userId="330e5a81cd65b34d" providerId="LiveId" clId="{D5FDCFC6-D4E3-462E-8147-8A741BEAF625}" dt="2025-09-23T16:17:26.595" v="1086" actId="20577"/>
          <ac:spMkLst>
            <pc:docMk/>
            <pc:sldMk cId="2768978297" sldId="336"/>
            <ac:spMk id="3" creationId="{FB66AD8A-0CDD-EF66-63BB-72BD494FB33B}"/>
          </ac:spMkLst>
        </pc:spChg>
      </pc:sldChg>
      <pc:sldChg chg="modSp add mod">
        <pc:chgData name="Christopher Belmarez" userId="330e5a81cd65b34d" providerId="LiveId" clId="{D5FDCFC6-D4E3-462E-8147-8A741BEAF625}" dt="2025-09-23T16:17:36.210" v="1099" actId="20577"/>
        <pc:sldMkLst>
          <pc:docMk/>
          <pc:sldMk cId="3529871921" sldId="337"/>
        </pc:sldMkLst>
        <pc:spChg chg="mod">
          <ac:chgData name="Christopher Belmarez" userId="330e5a81cd65b34d" providerId="LiveId" clId="{D5FDCFC6-D4E3-462E-8147-8A741BEAF625}" dt="2025-09-23T16:11:23.594" v="895" actId="20577"/>
          <ac:spMkLst>
            <pc:docMk/>
            <pc:sldMk cId="3529871921" sldId="337"/>
            <ac:spMk id="2" creationId="{6607E3A2-1CF1-03AC-F57A-5C53B4B97606}"/>
          </ac:spMkLst>
        </pc:spChg>
        <pc:spChg chg="mod">
          <ac:chgData name="Christopher Belmarez" userId="330e5a81cd65b34d" providerId="LiveId" clId="{D5FDCFC6-D4E3-462E-8147-8A741BEAF625}" dt="2025-09-23T16:17:36.210" v="1099" actId="20577"/>
          <ac:spMkLst>
            <pc:docMk/>
            <pc:sldMk cId="3529871921" sldId="337"/>
            <ac:spMk id="3" creationId="{5E24D70F-77BE-3A1E-7F13-28D01D520136}"/>
          </ac:spMkLst>
        </pc:spChg>
      </pc:sldChg>
      <pc:sldChg chg="modSp add mod">
        <pc:chgData name="Christopher Belmarez" userId="330e5a81cd65b34d" providerId="LiveId" clId="{D5FDCFC6-D4E3-462E-8147-8A741BEAF625}" dt="2025-09-24T00:54:07.395" v="1998" actId="20577"/>
        <pc:sldMkLst>
          <pc:docMk/>
          <pc:sldMk cId="1220328079" sldId="338"/>
        </pc:sldMkLst>
        <pc:spChg chg="mod">
          <ac:chgData name="Christopher Belmarez" userId="330e5a81cd65b34d" providerId="LiveId" clId="{D5FDCFC6-D4E3-462E-8147-8A741BEAF625}" dt="2025-09-23T16:11:12.167" v="892" actId="20577"/>
          <ac:spMkLst>
            <pc:docMk/>
            <pc:sldMk cId="1220328079" sldId="338"/>
            <ac:spMk id="2" creationId="{2B897566-0D0B-EC94-6B4E-CFC847DCACEA}"/>
          </ac:spMkLst>
        </pc:spChg>
        <pc:spChg chg="mod">
          <ac:chgData name="Christopher Belmarez" userId="330e5a81cd65b34d" providerId="LiveId" clId="{D5FDCFC6-D4E3-462E-8147-8A741BEAF625}" dt="2025-09-24T00:54:07.395" v="1998" actId="20577"/>
          <ac:spMkLst>
            <pc:docMk/>
            <pc:sldMk cId="1220328079" sldId="338"/>
            <ac:spMk id="3" creationId="{FE24F9FE-AEBE-F86A-C41D-EC00122374BF}"/>
          </ac:spMkLst>
        </pc:spChg>
      </pc:sldChg>
      <pc:sldChg chg="modSp add mod">
        <pc:chgData name="Christopher Belmarez" userId="330e5a81cd65b34d" providerId="LiveId" clId="{D5FDCFC6-D4E3-462E-8147-8A741BEAF625}" dt="2025-09-24T00:55:21.454" v="2002" actId="20577"/>
        <pc:sldMkLst>
          <pc:docMk/>
          <pc:sldMk cId="39035571" sldId="339"/>
        </pc:sldMkLst>
        <pc:spChg chg="mod">
          <ac:chgData name="Christopher Belmarez" userId="330e5a81cd65b34d" providerId="LiveId" clId="{D5FDCFC6-D4E3-462E-8147-8A741BEAF625}" dt="2025-09-23T16:19:24.435" v="1134" actId="20577"/>
          <ac:spMkLst>
            <pc:docMk/>
            <pc:sldMk cId="39035571" sldId="339"/>
            <ac:spMk id="2" creationId="{98A0620C-9EEA-DE67-72D7-CF6B2FC79201}"/>
          </ac:spMkLst>
        </pc:spChg>
        <pc:spChg chg="mod">
          <ac:chgData name="Christopher Belmarez" userId="330e5a81cd65b34d" providerId="LiveId" clId="{D5FDCFC6-D4E3-462E-8147-8A741BEAF625}" dt="2025-09-24T00:55:21.454" v="2002" actId="20577"/>
          <ac:spMkLst>
            <pc:docMk/>
            <pc:sldMk cId="39035571" sldId="339"/>
            <ac:spMk id="3" creationId="{044571BB-F04C-8F8B-BF50-96088EAB24F1}"/>
          </ac:spMkLst>
        </pc:spChg>
      </pc:sldChg>
      <pc:sldChg chg="new del">
        <pc:chgData name="Christopher Belmarez" userId="330e5a81cd65b34d" providerId="LiveId" clId="{D5FDCFC6-D4E3-462E-8147-8A741BEAF625}" dt="2025-09-23T18:52:56.238" v="1852" actId="47"/>
        <pc:sldMkLst>
          <pc:docMk/>
          <pc:sldMk cId="2087132975" sldId="34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9/22/2025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9/22/2025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54C9E-20FB-B999-9303-C71D1334BAD7}"/>
              </a:ext>
            </a:extLst>
          </p:cNvPr>
          <p:cNvSpPr>
            <a:spLocks noGrp="1"/>
          </p:cNvSpPr>
          <p:nvPr>
            <p:ph type="title"/>
          </p:nvPr>
        </p:nvSpPr>
        <p:spPr>
          <a:xfrm>
            <a:off x="1317615" y="690511"/>
            <a:ext cx="5185821" cy="5253089"/>
          </a:xfrm>
        </p:spPr>
        <p:txBody>
          <a:bodyPr/>
          <a:lstStyle/>
          <a:p>
            <a:r>
              <a:rPr lang="en-US" dirty="0"/>
              <a:t>Webinar 7 – Proofreading and Revising </a:t>
            </a:r>
            <a:br>
              <a:rPr lang="en-US" dirty="0"/>
            </a:br>
            <a:br>
              <a:rPr lang="en-US" dirty="0"/>
            </a:br>
            <a:r>
              <a:rPr lang="en-US" sz="2400" dirty="0"/>
              <a:t>Christopher J. Belmarez | Associate</a:t>
            </a:r>
            <a:br>
              <a:rPr lang="en-US" sz="2400" dirty="0"/>
            </a:br>
            <a:r>
              <a:rPr lang="en-US" sz="2400" dirty="0"/>
              <a:t>Vorys, Sater, Seymour and Pease LLP</a:t>
            </a:r>
          </a:p>
        </p:txBody>
      </p:sp>
    </p:spTree>
    <p:extLst>
      <p:ext uri="{BB962C8B-B14F-4D97-AF65-F5344CB8AC3E}">
        <p14:creationId xmlns:p14="http://schemas.microsoft.com/office/powerpoint/2010/main" val="33788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CF42-21AF-0B6C-77B2-90A3FD1C8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4ACA4E-933F-2F54-40D1-0C9E722BD2B5}"/>
              </a:ext>
            </a:extLst>
          </p:cNvPr>
          <p:cNvSpPr>
            <a:spLocks noGrp="1"/>
          </p:cNvSpPr>
          <p:nvPr>
            <p:ph type="title"/>
          </p:nvPr>
        </p:nvSpPr>
        <p:spPr>
          <a:xfrm>
            <a:off x="1468815" y="503852"/>
            <a:ext cx="9150675" cy="1427585"/>
          </a:xfrm>
        </p:spPr>
        <p:txBody>
          <a:bodyPr/>
          <a:lstStyle/>
          <a:p>
            <a:r>
              <a:rPr lang="en-US" dirty="0"/>
              <a:t>Revising using the Reverse-Outlining Method</a:t>
            </a:r>
          </a:p>
        </p:txBody>
      </p:sp>
      <p:sp>
        <p:nvSpPr>
          <p:cNvPr id="3" name="Content Placeholder 2">
            <a:extLst>
              <a:ext uri="{FF2B5EF4-FFF2-40B4-BE49-F238E27FC236}">
                <a16:creationId xmlns:a16="http://schemas.microsoft.com/office/drawing/2014/main" id="{AC4C4A0A-9C63-85D4-9E95-C5E3A15AFE18}"/>
              </a:ext>
            </a:extLst>
          </p:cNvPr>
          <p:cNvSpPr>
            <a:spLocks noGrp="1"/>
          </p:cNvSpPr>
          <p:nvPr>
            <p:ph sz="quarter" idx="12"/>
          </p:nvPr>
        </p:nvSpPr>
        <p:spPr>
          <a:xfrm>
            <a:off x="1450153" y="2108722"/>
            <a:ext cx="8552264" cy="4119463"/>
          </a:xfrm>
        </p:spPr>
        <p:txBody>
          <a:bodyPr/>
          <a:lstStyle/>
          <a:p>
            <a:r>
              <a:rPr lang="en-US" dirty="0"/>
              <a:t>A reverse outline is generally notating the key point of each paragraph next to it as you read through the brief.</a:t>
            </a:r>
          </a:p>
          <a:p>
            <a:r>
              <a:rPr lang="en-US" dirty="0"/>
              <a:t>When creating a reverse outline, focus on what you actually wrote—not what you intended to say—so you can see your work from the reader’s perspective. </a:t>
            </a:r>
          </a:p>
          <a:p>
            <a:pPr lvl="1"/>
            <a:r>
              <a:rPr lang="en-US" dirty="0"/>
              <a:t>It is important to be objective with your own writing.  You must record in your notations what a reader would actually get from the paragraph.</a:t>
            </a:r>
          </a:p>
          <a:p>
            <a:r>
              <a:rPr lang="en-US" dirty="0"/>
              <a:t>This process creates critical distance from your draft, helping you identify organizational issues and overlooked errors more effectively, especially if you take a break before revisiting the text. </a:t>
            </a:r>
          </a:p>
        </p:txBody>
      </p:sp>
      <p:sp>
        <p:nvSpPr>
          <p:cNvPr id="4" name="Slide Number Placeholder 3">
            <a:extLst>
              <a:ext uri="{FF2B5EF4-FFF2-40B4-BE49-F238E27FC236}">
                <a16:creationId xmlns:a16="http://schemas.microsoft.com/office/drawing/2014/main" id="{8B77C4F9-9D2C-FFA6-0F71-B4D5F4C3D100}"/>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Tree>
    <p:extLst>
      <p:ext uri="{BB962C8B-B14F-4D97-AF65-F5344CB8AC3E}">
        <p14:creationId xmlns:p14="http://schemas.microsoft.com/office/powerpoint/2010/main" val="1579514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1D1B6-559C-0DA2-F87F-2EE5788DF1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72BC5-2C09-39DF-5D13-71F65C061017}"/>
              </a:ext>
            </a:extLst>
          </p:cNvPr>
          <p:cNvSpPr>
            <a:spLocks noGrp="1"/>
          </p:cNvSpPr>
          <p:nvPr>
            <p:ph type="title"/>
          </p:nvPr>
        </p:nvSpPr>
        <p:spPr>
          <a:xfrm>
            <a:off x="1468815" y="503852"/>
            <a:ext cx="9150675" cy="1427585"/>
          </a:xfrm>
        </p:spPr>
        <p:txBody>
          <a:bodyPr/>
          <a:lstStyle/>
          <a:p>
            <a:r>
              <a:rPr lang="en-US" dirty="0"/>
              <a:t>Revising using the Reverse-Outlining Method</a:t>
            </a:r>
          </a:p>
        </p:txBody>
      </p:sp>
      <p:sp>
        <p:nvSpPr>
          <p:cNvPr id="3" name="Content Placeholder 2">
            <a:extLst>
              <a:ext uri="{FF2B5EF4-FFF2-40B4-BE49-F238E27FC236}">
                <a16:creationId xmlns:a16="http://schemas.microsoft.com/office/drawing/2014/main" id="{F26E4F77-DF0A-2B5C-DAFA-30BD0DA068D0}"/>
              </a:ext>
            </a:extLst>
          </p:cNvPr>
          <p:cNvSpPr>
            <a:spLocks noGrp="1"/>
          </p:cNvSpPr>
          <p:nvPr>
            <p:ph sz="quarter" idx="12"/>
          </p:nvPr>
        </p:nvSpPr>
        <p:spPr>
          <a:xfrm>
            <a:off x="1071716" y="1750143"/>
            <a:ext cx="10028903" cy="4345858"/>
          </a:xfrm>
        </p:spPr>
        <p:txBody>
          <a:bodyPr>
            <a:normAutofit fontScale="85000" lnSpcReduction="20000"/>
          </a:bodyPr>
          <a:lstStyle/>
          <a:p>
            <a:pPr algn="just"/>
            <a:r>
              <a:rPr lang="en-US" dirty="0"/>
              <a:t>This method has two steps:</a:t>
            </a:r>
          </a:p>
          <a:p>
            <a:pPr lvl="1" algn="just"/>
            <a:r>
              <a:rPr lang="en-US" dirty="0"/>
              <a:t>The first step is a review that looks at each individual paragraph.</a:t>
            </a:r>
          </a:p>
          <a:p>
            <a:pPr lvl="2" algn="just"/>
            <a:r>
              <a:rPr lang="en-US" dirty="0"/>
              <a:t>Ask yourself, is the key point of each paragraph stated clearly and concisely by the topic sentence?</a:t>
            </a:r>
          </a:p>
          <a:p>
            <a:pPr lvl="2" algn="just"/>
            <a:r>
              <a:rPr lang="en-US" dirty="0"/>
              <a:t>Then ask, does every sentence in the paragraph advance or relate to that key point?</a:t>
            </a:r>
          </a:p>
          <a:p>
            <a:pPr lvl="2" algn="just"/>
            <a:r>
              <a:rPr lang="en-US" dirty="0"/>
              <a:t>Rework each paragraph to start with a strong topic sentence and be internally cohesive so that the answer to each of the above questions is “yes.”</a:t>
            </a:r>
          </a:p>
          <a:p>
            <a:pPr lvl="1" algn="just"/>
            <a:r>
              <a:rPr lang="en-US" dirty="0"/>
              <a:t>The second step is a review that looks at the relationship of each paragraph to the others.</a:t>
            </a:r>
          </a:p>
          <a:p>
            <a:pPr lvl="2" algn="just"/>
            <a:r>
              <a:rPr lang="en-US" dirty="0"/>
              <a:t>Review the summary sentences you have notated for each paragraph.  From these summaries and the topic sentences, it should be apparent whether the structure of the brief is coherent.  (Does it follow CRAC, IRAC, or CREAC?).  </a:t>
            </a:r>
          </a:p>
          <a:p>
            <a:pPr lvl="2" algn="just"/>
            <a:r>
              <a:rPr lang="en-US" dirty="0"/>
              <a:t>The writer should be able to identify any missed steps in logic, if a paragraph is repetitive and should be cut, or otherwise reorganize the brief to fit the analytical structure. </a:t>
            </a:r>
          </a:p>
          <a:p>
            <a:pPr lvl="2" algn="just"/>
            <a:r>
              <a:rPr lang="en-US" dirty="0"/>
              <a:t>If there was an outline for the brief before beginning the drafting process, this outline can also be compared against the original to see if anything was missed. </a:t>
            </a:r>
          </a:p>
          <a:p>
            <a:pPr lvl="2"/>
            <a:endParaRPr lang="en-US" dirty="0"/>
          </a:p>
          <a:p>
            <a:pPr lvl="1"/>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619D9F-0296-7548-F634-C297576916A8}"/>
              </a:ext>
            </a:extLst>
          </p:cNvPr>
          <p:cNvSpPr>
            <a:spLocks noGrp="1"/>
          </p:cNvSpPr>
          <p:nvPr>
            <p:ph type="sldNum" sz="quarter" idx="15"/>
          </p:nvPr>
        </p:nvSpPr>
        <p:spPr/>
        <p:txBody>
          <a:bodyPr/>
          <a:lstStyle/>
          <a:p>
            <a:fld id="{18D65601-5AE2-46FC-B138-694DDD2B510D}" type="slidenum">
              <a:rPr lang="en-US" smtClean="0"/>
              <a:pPr/>
              <a:t>11</a:t>
            </a:fld>
            <a:endParaRPr lang="en-US" dirty="0"/>
          </a:p>
        </p:txBody>
      </p:sp>
    </p:spTree>
    <p:extLst>
      <p:ext uri="{BB962C8B-B14F-4D97-AF65-F5344CB8AC3E}">
        <p14:creationId xmlns:p14="http://schemas.microsoft.com/office/powerpoint/2010/main" val="3614611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9AB11-6A76-0A99-40C2-214AE4D116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FE3641-953C-402C-3338-80502D5B01CB}"/>
              </a:ext>
            </a:extLst>
          </p:cNvPr>
          <p:cNvSpPr>
            <a:spLocks noGrp="1"/>
          </p:cNvSpPr>
          <p:nvPr>
            <p:ph type="title"/>
          </p:nvPr>
        </p:nvSpPr>
        <p:spPr>
          <a:xfrm>
            <a:off x="1468815" y="503852"/>
            <a:ext cx="9150675" cy="1427585"/>
          </a:xfrm>
        </p:spPr>
        <p:txBody>
          <a:bodyPr/>
          <a:lstStyle/>
          <a:p>
            <a:r>
              <a:rPr lang="en-US" dirty="0"/>
              <a:t>Keys to Proofreading</a:t>
            </a:r>
          </a:p>
        </p:txBody>
      </p:sp>
      <p:sp>
        <p:nvSpPr>
          <p:cNvPr id="3" name="Content Placeholder 2">
            <a:extLst>
              <a:ext uri="{FF2B5EF4-FFF2-40B4-BE49-F238E27FC236}">
                <a16:creationId xmlns:a16="http://schemas.microsoft.com/office/drawing/2014/main" id="{34E239C0-3082-BB85-722F-0CD3D924BBA9}"/>
              </a:ext>
            </a:extLst>
          </p:cNvPr>
          <p:cNvSpPr>
            <a:spLocks noGrp="1"/>
          </p:cNvSpPr>
          <p:nvPr>
            <p:ph sz="quarter" idx="12"/>
          </p:nvPr>
        </p:nvSpPr>
        <p:spPr>
          <a:xfrm>
            <a:off x="1450153" y="2108722"/>
            <a:ext cx="8552264" cy="4119463"/>
          </a:xfrm>
        </p:spPr>
        <p:txBody>
          <a:bodyPr>
            <a:normAutofit/>
          </a:bodyPr>
          <a:lstStyle/>
          <a:p>
            <a:r>
              <a:rPr lang="en-US" dirty="0">
                <a:latin typeface="+mj-lt"/>
              </a:rPr>
              <a:t>Rember the goals of proofreading:</a:t>
            </a:r>
          </a:p>
          <a:p>
            <a:pPr lvl="1"/>
            <a:r>
              <a:rPr lang="en-US" altLang="en-US" dirty="0">
                <a:latin typeface="+mj-lt"/>
              </a:rPr>
              <a:t>Correcting grammar, spelling, and punctuation.</a:t>
            </a:r>
          </a:p>
          <a:p>
            <a:pPr lvl="1"/>
            <a:r>
              <a:rPr lang="en-US" altLang="en-US" dirty="0">
                <a:latin typeface="+mj-lt"/>
              </a:rPr>
              <a:t>Fixing typos or formatting issues.</a:t>
            </a:r>
          </a:p>
          <a:p>
            <a:pPr lvl="1"/>
            <a:r>
              <a:rPr lang="en-US" altLang="en-US" dirty="0">
                <a:latin typeface="+mj-lt"/>
              </a:rPr>
              <a:t>Checking citation format. </a:t>
            </a:r>
          </a:p>
          <a:p>
            <a:pPr lvl="1"/>
            <a:r>
              <a:rPr lang="en-US" altLang="en-US" dirty="0">
                <a:latin typeface="+mj-lt"/>
              </a:rPr>
              <a:t>Checking clarity and consistency.</a:t>
            </a:r>
          </a:p>
          <a:p>
            <a:pPr lvl="1"/>
            <a:r>
              <a:rPr lang="en-US" altLang="en-US" dirty="0">
                <a:latin typeface="+mj-lt"/>
              </a:rPr>
              <a:t>Ensuring headers, page numbers, and spacing are correct.</a:t>
            </a:r>
          </a:p>
        </p:txBody>
      </p:sp>
      <p:sp>
        <p:nvSpPr>
          <p:cNvPr id="4" name="Slide Number Placeholder 3">
            <a:extLst>
              <a:ext uri="{FF2B5EF4-FFF2-40B4-BE49-F238E27FC236}">
                <a16:creationId xmlns:a16="http://schemas.microsoft.com/office/drawing/2014/main" id="{E4BD8AB3-4D3C-AA77-703C-10E9D780C91F}"/>
              </a:ext>
            </a:extLst>
          </p:cNvPr>
          <p:cNvSpPr>
            <a:spLocks noGrp="1"/>
          </p:cNvSpPr>
          <p:nvPr>
            <p:ph type="sldNum" sz="quarter" idx="15"/>
          </p:nvPr>
        </p:nvSpPr>
        <p:spPr/>
        <p:txBody>
          <a:bodyPr/>
          <a:lstStyle/>
          <a:p>
            <a:fld id="{18D65601-5AE2-46FC-B138-694DDD2B510D}" type="slidenum">
              <a:rPr lang="en-US" smtClean="0"/>
              <a:pPr/>
              <a:t>12</a:t>
            </a:fld>
            <a:endParaRPr lang="en-US" dirty="0"/>
          </a:p>
        </p:txBody>
      </p:sp>
    </p:spTree>
    <p:extLst>
      <p:ext uri="{BB962C8B-B14F-4D97-AF65-F5344CB8AC3E}">
        <p14:creationId xmlns:p14="http://schemas.microsoft.com/office/powerpoint/2010/main" val="3071080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F8147-3A0B-F181-FA16-29F5867348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9B1700-E2A3-F9C0-C829-4CD738A356E4}"/>
              </a:ext>
            </a:extLst>
          </p:cNvPr>
          <p:cNvSpPr>
            <a:spLocks noGrp="1"/>
          </p:cNvSpPr>
          <p:nvPr>
            <p:ph type="title"/>
          </p:nvPr>
        </p:nvSpPr>
        <p:spPr>
          <a:xfrm>
            <a:off x="1468815" y="503852"/>
            <a:ext cx="9150675" cy="1427585"/>
          </a:xfrm>
        </p:spPr>
        <p:txBody>
          <a:bodyPr/>
          <a:lstStyle/>
          <a:p>
            <a:r>
              <a:rPr lang="en-US" dirty="0"/>
              <a:t>Methods of Proofreading</a:t>
            </a:r>
          </a:p>
        </p:txBody>
      </p:sp>
      <p:sp>
        <p:nvSpPr>
          <p:cNvPr id="3" name="Content Placeholder 2">
            <a:extLst>
              <a:ext uri="{FF2B5EF4-FFF2-40B4-BE49-F238E27FC236}">
                <a16:creationId xmlns:a16="http://schemas.microsoft.com/office/drawing/2014/main" id="{981752BA-C82E-622D-22D6-2FA5B77DD742}"/>
              </a:ext>
            </a:extLst>
          </p:cNvPr>
          <p:cNvSpPr>
            <a:spLocks noGrp="1"/>
          </p:cNvSpPr>
          <p:nvPr>
            <p:ph sz="quarter" idx="12"/>
          </p:nvPr>
        </p:nvSpPr>
        <p:spPr>
          <a:xfrm>
            <a:off x="1450153" y="2108722"/>
            <a:ext cx="8552264" cy="4119463"/>
          </a:xfrm>
        </p:spPr>
        <p:txBody>
          <a:bodyPr/>
          <a:lstStyle/>
          <a:p>
            <a:r>
              <a:rPr lang="en-US" dirty="0"/>
              <a:t>Checklist</a:t>
            </a:r>
          </a:p>
          <a:p>
            <a:r>
              <a:rPr lang="en-US" dirty="0"/>
              <a:t>Read Aloud</a:t>
            </a:r>
          </a:p>
          <a:p>
            <a:r>
              <a:rPr lang="en-US" dirty="0"/>
              <a:t>Peer-Review</a:t>
            </a:r>
          </a:p>
        </p:txBody>
      </p:sp>
      <p:sp>
        <p:nvSpPr>
          <p:cNvPr id="4" name="Slide Number Placeholder 3">
            <a:extLst>
              <a:ext uri="{FF2B5EF4-FFF2-40B4-BE49-F238E27FC236}">
                <a16:creationId xmlns:a16="http://schemas.microsoft.com/office/drawing/2014/main" id="{81EE1E9D-71A8-8393-469E-78AAF46D7BF0}"/>
              </a:ext>
            </a:extLst>
          </p:cNvPr>
          <p:cNvSpPr>
            <a:spLocks noGrp="1"/>
          </p:cNvSpPr>
          <p:nvPr>
            <p:ph type="sldNum" sz="quarter" idx="15"/>
          </p:nvPr>
        </p:nvSpPr>
        <p:spPr/>
        <p:txBody>
          <a:bodyPr/>
          <a:lstStyle/>
          <a:p>
            <a:fld id="{18D65601-5AE2-46FC-B138-694DDD2B510D}" type="slidenum">
              <a:rPr lang="en-US" smtClean="0"/>
              <a:pPr/>
              <a:t>13</a:t>
            </a:fld>
            <a:endParaRPr lang="en-US" dirty="0"/>
          </a:p>
        </p:txBody>
      </p:sp>
    </p:spTree>
    <p:extLst>
      <p:ext uri="{BB962C8B-B14F-4D97-AF65-F5344CB8AC3E}">
        <p14:creationId xmlns:p14="http://schemas.microsoft.com/office/powerpoint/2010/main" val="965538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9AD55-C125-32A2-F3B9-DA96FDA91D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88E79-F19A-58CA-9BB0-698FA175AC44}"/>
              </a:ext>
            </a:extLst>
          </p:cNvPr>
          <p:cNvSpPr>
            <a:spLocks noGrp="1"/>
          </p:cNvSpPr>
          <p:nvPr>
            <p:ph type="title"/>
          </p:nvPr>
        </p:nvSpPr>
        <p:spPr>
          <a:xfrm>
            <a:off x="1468815" y="503852"/>
            <a:ext cx="9150675" cy="1427585"/>
          </a:xfrm>
        </p:spPr>
        <p:txBody>
          <a:bodyPr/>
          <a:lstStyle/>
          <a:p>
            <a:r>
              <a:rPr lang="en-US" dirty="0"/>
              <a:t>Checklist</a:t>
            </a:r>
          </a:p>
        </p:txBody>
      </p:sp>
      <p:sp>
        <p:nvSpPr>
          <p:cNvPr id="3" name="Content Placeholder 2">
            <a:extLst>
              <a:ext uri="{FF2B5EF4-FFF2-40B4-BE49-F238E27FC236}">
                <a16:creationId xmlns:a16="http://schemas.microsoft.com/office/drawing/2014/main" id="{0B4EC368-F129-F62C-435E-A6F9C2926C8E}"/>
              </a:ext>
            </a:extLst>
          </p:cNvPr>
          <p:cNvSpPr>
            <a:spLocks noGrp="1"/>
          </p:cNvSpPr>
          <p:nvPr>
            <p:ph sz="quarter" idx="12"/>
          </p:nvPr>
        </p:nvSpPr>
        <p:spPr>
          <a:xfrm>
            <a:off x="963560" y="1632156"/>
            <a:ext cx="10314039" cy="4596030"/>
          </a:xfrm>
        </p:spPr>
        <p:txBody>
          <a:bodyPr>
            <a:normAutofit fontScale="77500" lnSpcReduction="20000"/>
          </a:bodyPr>
          <a:lstStyle/>
          <a:p>
            <a:pPr marL="0" indent="0">
              <a:buNone/>
            </a:pPr>
            <a:r>
              <a:rPr lang="en-US" dirty="0"/>
              <a:t>This method is one of my favorite and allows a writer to create a rubric that aligns with competition scoring.</a:t>
            </a:r>
          </a:p>
          <a:p>
            <a:pPr marL="0" indent="0">
              <a:buNone/>
            </a:pPr>
            <a:r>
              <a:rPr lang="en-US" dirty="0"/>
              <a:t>Create a checklist and make a pass on the brief looking for each of the items on the list. Some examples of items to include on a checklist are:</a:t>
            </a:r>
          </a:p>
          <a:p>
            <a:pPr lvl="1"/>
            <a:r>
              <a:rPr lang="en-US" dirty="0"/>
              <a:t>Is the argument clear?</a:t>
            </a:r>
          </a:p>
          <a:p>
            <a:pPr lvl="1"/>
            <a:r>
              <a:rPr lang="en-US" dirty="0"/>
              <a:t>Is there sentence length variety?</a:t>
            </a:r>
          </a:p>
          <a:p>
            <a:pPr lvl="1"/>
            <a:r>
              <a:rPr lang="en-US" dirty="0"/>
              <a:t>Are there clean transitions between paragraphs and sections?</a:t>
            </a:r>
          </a:p>
          <a:p>
            <a:pPr lvl="1"/>
            <a:r>
              <a:rPr lang="en-US" dirty="0"/>
              <a:t>Does every legal claim cite authority?</a:t>
            </a:r>
          </a:p>
          <a:p>
            <a:pPr lvl="1"/>
            <a:r>
              <a:rPr lang="en-US" dirty="0"/>
              <a:t>Are the citations properly formatted?</a:t>
            </a:r>
          </a:p>
          <a:p>
            <a:pPr lvl="1"/>
            <a:r>
              <a:rPr lang="en-US" dirty="0"/>
              <a:t>Have I eliminated the passive voice?</a:t>
            </a:r>
          </a:p>
          <a:p>
            <a:pPr lvl="1"/>
            <a:r>
              <a:rPr lang="en-US" dirty="0"/>
              <a:t>Can it be said in less words?</a:t>
            </a:r>
          </a:p>
          <a:p>
            <a:pPr lvl="1"/>
            <a:r>
              <a:rPr lang="en-US" dirty="0"/>
              <a:t>Is there improper grammar?</a:t>
            </a:r>
          </a:p>
          <a:p>
            <a:pPr lvl="1"/>
            <a:r>
              <a:rPr lang="en-US" dirty="0"/>
              <a:t>Is the punctuation correct?</a:t>
            </a:r>
          </a:p>
          <a:p>
            <a:pPr lvl="1"/>
            <a:r>
              <a:rPr lang="en-US" dirty="0"/>
              <a:t>Are the references to people, places, documents, statutes, etc., consistent?</a:t>
            </a:r>
          </a:p>
          <a:p>
            <a:pPr lvl="1"/>
            <a:r>
              <a:rPr lang="en-US" dirty="0"/>
              <a:t>Check formatting—font, line spacing, headings, indentations, margins, etc.</a:t>
            </a:r>
          </a:p>
        </p:txBody>
      </p:sp>
      <p:sp>
        <p:nvSpPr>
          <p:cNvPr id="4" name="Slide Number Placeholder 3">
            <a:extLst>
              <a:ext uri="{FF2B5EF4-FFF2-40B4-BE49-F238E27FC236}">
                <a16:creationId xmlns:a16="http://schemas.microsoft.com/office/drawing/2014/main" id="{0601B88A-265E-F140-0A78-14B53A2FCA60}"/>
              </a:ext>
            </a:extLst>
          </p:cNvPr>
          <p:cNvSpPr>
            <a:spLocks noGrp="1"/>
          </p:cNvSpPr>
          <p:nvPr>
            <p:ph type="sldNum" sz="quarter" idx="15"/>
          </p:nvPr>
        </p:nvSpPr>
        <p:spPr/>
        <p:txBody>
          <a:bodyPr/>
          <a:lstStyle/>
          <a:p>
            <a:fld id="{18D65601-5AE2-46FC-B138-694DDD2B510D}" type="slidenum">
              <a:rPr lang="en-US" smtClean="0"/>
              <a:pPr/>
              <a:t>14</a:t>
            </a:fld>
            <a:endParaRPr lang="en-US" dirty="0"/>
          </a:p>
        </p:txBody>
      </p:sp>
    </p:spTree>
    <p:extLst>
      <p:ext uri="{BB962C8B-B14F-4D97-AF65-F5344CB8AC3E}">
        <p14:creationId xmlns:p14="http://schemas.microsoft.com/office/powerpoint/2010/main" val="3110122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B4E5D-3C8B-4981-143C-8DB3F2A72E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87065D-6AF2-041D-6B95-B2E9909CC65A}"/>
              </a:ext>
            </a:extLst>
          </p:cNvPr>
          <p:cNvSpPr>
            <a:spLocks noGrp="1"/>
          </p:cNvSpPr>
          <p:nvPr>
            <p:ph type="title"/>
          </p:nvPr>
        </p:nvSpPr>
        <p:spPr>
          <a:xfrm>
            <a:off x="1468815" y="503852"/>
            <a:ext cx="9150675" cy="1427585"/>
          </a:xfrm>
        </p:spPr>
        <p:txBody>
          <a:bodyPr/>
          <a:lstStyle/>
          <a:p>
            <a:r>
              <a:rPr lang="en-US" dirty="0"/>
              <a:t>Read Aloud</a:t>
            </a:r>
          </a:p>
        </p:txBody>
      </p:sp>
      <p:sp>
        <p:nvSpPr>
          <p:cNvPr id="3" name="Content Placeholder 2">
            <a:extLst>
              <a:ext uri="{FF2B5EF4-FFF2-40B4-BE49-F238E27FC236}">
                <a16:creationId xmlns:a16="http://schemas.microsoft.com/office/drawing/2014/main" id="{0F8E1FF0-E421-632E-EDBC-034B926DADD9}"/>
              </a:ext>
            </a:extLst>
          </p:cNvPr>
          <p:cNvSpPr>
            <a:spLocks noGrp="1"/>
          </p:cNvSpPr>
          <p:nvPr>
            <p:ph sz="quarter" idx="12"/>
          </p:nvPr>
        </p:nvSpPr>
        <p:spPr>
          <a:xfrm>
            <a:off x="1450153" y="2108722"/>
            <a:ext cx="8552264" cy="4119463"/>
          </a:xfrm>
        </p:spPr>
        <p:txBody>
          <a:bodyPr/>
          <a:lstStyle/>
          <a:p>
            <a:r>
              <a:rPr lang="en-US" dirty="0"/>
              <a:t>Reading your brief aloud provides you a moment to slow your thoughts down and catch mistakes that a writer may miss by reading the words on the screen or page. </a:t>
            </a:r>
          </a:p>
          <a:p>
            <a:r>
              <a:rPr lang="en-US" dirty="0"/>
              <a:t>I often use this method last when finalizing my brief. I commonly catch missing words that I read into the sentence when reviewing on the page, or misspellings that Microsoft Word missed because it is just an incomplete word (e.g. “miss” instead of “missed”) or different word (e.g. “here” instead of “hear”).</a:t>
            </a:r>
          </a:p>
          <a:p>
            <a:r>
              <a:rPr lang="en-US" dirty="0"/>
              <a:t>If you don’t want to read it aloud yourself, you can also utilize the reading function on Microsoft Word to read it back to you. </a:t>
            </a:r>
          </a:p>
        </p:txBody>
      </p:sp>
      <p:sp>
        <p:nvSpPr>
          <p:cNvPr id="4" name="Slide Number Placeholder 3">
            <a:extLst>
              <a:ext uri="{FF2B5EF4-FFF2-40B4-BE49-F238E27FC236}">
                <a16:creationId xmlns:a16="http://schemas.microsoft.com/office/drawing/2014/main" id="{3B6FEEAF-843D-5F52-69C4-FDDB3AC46597}"/>
              </a:ext>
            </a:extLst>
          </p:cNvPr>
          <p:cNvSpPr>
            <a:spLocks noGrp="1"/>
          </p:cNvSpPr>
          <p:nvPr>
            <p:ph type="sldNum" sz="quarter" idx="15"/>
          </p:nvPr>
        </p:nvSpPr>
        <p:spPr/>
        <p:txBody>
          <a:bodyPr/>
          <a:lstStyle/>
          <a:p>
            <a:fld id="{18D65601-5AE2-46FC-B138-694DDD2B510D}" type="slidenum">
              <a:rPr lang="en-US" smtClean="0"/>
              <a:pPr/>
              <a:t>15</a:t>
            </a:fld>
            <a:endParaRPr lang="en-US" dirty="0"/>
          </a:p>
        </p:txBody>
      </p:sp>
    </p:spTree>
    <p:extLst>
      <p:ext uri="{BB962C8B-B14F-4D97-AF65-F5344CB8AC3E}">
        <p14:creationId xmlns:p14="http://schemas.microsoft.com/office/powerpoint/2010/main" val="595521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D3AE4-E703-B068-6F5F-3A998B4DB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9A67EA-698A-E5FA-0F9F-B566F8D0FEFB}"/>
              </a:ext>
            </a:extLst>
          </p:cNvPr>
          <p:cNvSpPr>
            <a:spLocks noGrp="1"/>
          </p:cNvSpPr>
          <p:nvPr>
            <p:ph type="title"/>
          </p:nvPr>
        </p:nvSpPr>
        <p:spPr>
          <a:xfrm>
            <a:off x="1468815" y="503852"/>
            <a:ext cx="9150675" cy="1427585"/>
          </a:xfrm>
        </p:spPr>
        <p:txBody>
          <a:bodyPr/>
          <a:lstStyle/>
          <a:p>
            <a:r>
              <a:rPr lang="en-US" dirty="0"/>
              <a:t>Peer-Review</a:t>
            </a:r>
          </a:p>
        </p:txBody>
      </p:sp>
      <p:sp>
        <p:nvSpPr>
          <p:cNvPr id="3" name="Content Placeholder 2">
            <a:extLst>
              <a:ext uri="{FF2B5EF4-FFF2-40B4-BE49-F238E27FC236}">
                <a16:creationId xmlns:a16="http://schemas.microsoft.com/office/drawing/2014/main" id="{7F7989DE-FB3B-A1F8-0406-3A11066507F9}"/>
              </a:ext>
            </a:extLst>
          </p:cNvPr>
          <p:cNvSpPr>
            <a:spLocks noGrp="1"/>
          </p:cNvSpPr>
          <p:nvPr>
            <p:ph sz="quarter" idx="12"/>
          </p:nvPr>
        </p:nvSpPr>
        <p:spPr>
          <a:xfrm>
            <a:off x="1450153" y="2108722"/>
            <a:ext cx="8552264" cy="4119463"/>
          </a:xfrm>
        </p:spPr>
        <p:txBody>
          <a:bodyPr/>
          <a:lstStyle/>
          <a:p>
            <a:r>
              <a:rPr lang="en-US" dirty="0"/>
              <a:t>Peer-review is self explanatory.  However, the advantages of peer-review may not be immediately apparent to writers.</a:t>
            </a:r>
          </a:p>
          <a:p>
            <a:pPr lvl="1"/>
            <a:r>
              <a:rPr lang="en-US" dirty="0"/>
              <a:t>Peer-review provides a fresh perspective and an extra set of eyes to detect grammatical and citation errors. </a:t>
            </a:r>
          </a:p>
          <a:p>
            <a:pPr lvl="1"/>
            <a:r>
              <a:rPr lang="en-US" dirty="0"/>
              <a:t>Peers will also be able to consider whether the arguments are concise, coherent, or persuasive, and suggest revisions to the structure or language of the document to strengthen it.</a:t>
            </a:r>
          </a:p>
          <a:p>
            <a:pPr lvl="1"/>
            <a:r>
              <a:rPr lang="en-US" dirty="0"/>
              <a:t>Writers should be reminded that another person will come to the brief the same way as a judge and can point out what parts of the brief still need work. </a:t>
            </a:r>
          </a:p>
        </p:txBody>
      </p:sp>
      <p:sp>
        <p:nvSpPr>
          <p:cNvPr id="4" name="Slide Number Placeholder 3">
            <a:extLst>
              <a:ext uri="{FF2B5EF4-FFF2-40B4-BE49-F238E27FC236}">
                <a16:creationId xmlns:a16="http://schemas.microsoft.com/office/drawing/2014/main" id="{7EDFB6AA-D098-9E23-AC23-CEBB1F13F24A}"/>
              </a:ext>
            </a:extLst>
          </p:cNvPr>
          <p:cNvSpPr>
            <a:spLocks noGrp="1"/>
          </p:cNvSpPr>
          <p:nvPr>
            <p:ph type="sldNum" sz="quarter" idx="15"/>
          </p:nvPr>
        </p:nvSpPr>
        <p:spPr/>
        <p:txBody>
          <a:bodyPr/>
          <a:lstStyle/>
          <a:p>
            <a:fld id="{18D65601-5AE2-46FC-B138-694DDD2B510D}" type="slidenum">
              <a:rPr lang="en-US" smtClean="0"/>
              <a:pPr/>
              <a:t>16</a:t>
            </a:fld>
            <a:endParaRPr lang="en-US" dirty="0"/>
          </a:p>
        </p:txBody>
      </p:sp>
    </p:spTree>
    <p:extLst>
      <p:ext uri="{BB962C8B-B14F-4D97-AF65-F5344CB8AC3E}">
        <p14:creationId xmlns:p14="http://schemas.microsoft.com/office/powerpoint/2010/main" val="817707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61384-8C2A-AC46-D296-2DF95CBF10BB}"/>
              </a:ext>
            </a:extLst>
          </p:cNvPr>
          <p:cNvSpPr>
            <a:spLocks noGrp="1"/>
          </p:cNvSpPr>
          <p:nvPr>
            <p:ph type="title"/>
          </p:nvPr>
        </p:nvSpPr>
        <p:spPr>
          <a:xfrm>
            <a:off x="1455583" y="737115"/>
            <a:ext cx="4640418" cy="5407091"/>
          </a:xfrm>
        </p:spPr>
        <p:txBody>
          <a:bodyPr anchor="ctr">
            <a:normAutofit/>
          </a:bodyPr>
          <a:lstStyle/>
          <a:p>
            <a:r>
              <a:rPr lang="en-US" dirty="0"/>
              <a:t>General Questions</a:t>
            </a:r>
            <a:endParaRPr lang="en-ZA" dirty="0"/>
          </a:p>
        </p:txBody>
      </p:sp>
      <p:sp>
        <p:nvSpPr>
          <p:cNvPr id="3" name="Text Placeholder 2">
            <a:extLst>
              <a:ext uri="{FF2B5EF4-FFF2-40B4-BE49-F238E27FC236}">
                <a16:creationId xmlns:a16="http://schemas.microsoft.com/office/drawing/2014/main" id="{FEF606B8-D15C-3916-2C66-49DEC593A3C2}"/>
              </a:ext>
            </a:extLst>
          </p:cNvPr>
          <p:cNvSpPr>
            <a:spLocks noGrp="1"/>
          </p:cNvSpPr>
          <p:nvPr>
            <p:ph sz="quarter" idx="12"/>
          </p:nvPr>
        </p:nvSpPr>
        <p:spPr>
          <a:xfrm>
            <a:off x="6388461" y="737115"/>
            <a:ext cx="4449712" cy="5407091"/>
          </a:xfrm>
        </p:spPr>
        <p:txBody>
          <a:bodyPr anchor="ctr">
            <a:normAutofit fontScale="92500" lnSpcReduction="20000"/>
          </a:bodyPr>
          <a:lstStyle/>
          <a:p>
            <a:r>
              <a:rPr lang="en-US" dirty="0"/>
              <a:t>From your perspective as an attorney, why is the revision process just as important—if not more so—than the initial drafting?</a:t>
            </a:r>
          </a:p>
          <a:p>
            <a:r>
              <a:rPr lang="en-US" dirty="0"/>
              <a:t>Do you follow any checklists or step-by-step processes when editing your writing? If so, what do they include?</a:t>
            </a:r>
          </a:p>
          <a:p>
            <a:r>
              <a:rPr lang="en-US" dirty="0"/>
              <a:t>What red flags do you look for when reviewing a brief that signal the need for structural revision versus line-level editing?</a:t>
            </a:r>
          </a:p>
          <a:p>
            <a:r>
              <a:rPr lang="en-US" dirty="0"/>
              <a:t>Once the core revisions are done, how do you approach polishing a brief for clarity, tone, and professionalism?</a:t>
            </a:r>
          </a:p>
          <a:p>
            <a:r>
              <a:rPr lang="en-US" dirty="0"/>
              <a:t>How do attorneys effectively give and receive feedback on writing in professional settings, and how might that translate into peer-editing structures in the classroom?</a:t>
            </a:r>
          </a:p>
        </p:txBody>
      </p:sp>
      <p:sp>
        <p:nvSpPr>
          <p:cNvPr id="8" name="Slide Number Placeholder 3">
            <a:extLst>
              <a:ext uri="{FF2B5EF4-FFF2-40B4-BE49-F238E27FC236}">
                <a16:creationId xmlns:a16="http://schemas.microsoft.com/office/drawing/2014/main" id="{C78F1AAD-9C40-1D7E-018F-4D6140506D8C}"/>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17</a:t>
            </a:fld>
            <a:endParaRPr lang="en-US"/>
          </a:p>
        </p:txBody>
      </p:sp>
    </p:spTree>
    <p:extLst>
      <p:ext uri="{BB962C8B-B14F-4D97-AF65-F5344CB8AC3E}">
        <p14:creationId xmlns:p14="http://schemas.microsoft.com/office/powerpoint/2010/main" val="4011334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EB3D6-EA5A-F6CE-A1C5-511993D6B2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FDB03-55B6-70D5-E5A5-FDB70CB26F7C}"/>
              </a:ext>
            </a:extLst>
          </p:cNvPr>
          <p:cNvSpPr>
            <a:spLocks noGrp="1"/>
          </p:cNvSpPr>
          <p:nvPr>
            <p:ph type="title"/>
          </p:nvPr>
        </p:nvSpPr>
        <p:spPr>
          <a:xfrm>
            <a:off x="1455583" y="737115"/>
            <a:ext cx="4640418" cy="5407091"/>
          </a:xfrm>
        </p:spPr>
        <p:txBody>
          <a:bodyPr anchor="ctr">
            <a:normAutofit/>
          </a:bodyPr>
          <a:lstStyle/>
          <a:p>
            <a:r>
              <a:rPr lang="en-US" dirty="0"/>
              <a:t>General Questions</a:t>
            </a:r>
            <a:br>
              <a:rPr lang="en-US" dirty="0"/>
            </a:br>
            <a:r>
              <a:rPr lang="en-US" dirty="0"/>
              <a:t>(cont’d)</a:t>
            </a:r>
            <a:endParaRPr lang="en-ZA" dirty="0"/>
          </a:p>
        </p:txBody>
      </p:sp>
      <p:sp>
        <p:nvSpPr>
          <p:cNvPr id="3" name="Text Placeholder 2">
            <a:extLst>
              <a:ext uri="{FF2B5EF4-FFF2-40B4-BE49-F238E27FC236}">
                <a16:creationId xmlns:a16="http://schemas.microsoft.com/office/drawing/2014/main" id="{28E83B02-C9F1-0DA1-D758-82FD7CA544EC}"/>
              </a:ext>
            </a:extLst>
          </p:cNvPr>
          <p:cNvSpPr>
            <a:spLocks noGrp="1"/>
          </p:cNvSpPr>
          <p:nvPr>
            <p:ph sz="quarter" idx="12"/>
          </p:nvPr>
        </p:nvSpPr>
        <p:spPr>
          <a:xfrm>
            <a:off x="6388461" y="737115"/>
            <a:ext cx="4449712" cy="5407091"/>
          </a:xfrm>
        </p:spPr>
        <p:txBody>
          <a:bodyPr anchor="ctr">
            <a:normAutofit/>
          </a:bodyPr>
          <a:lstStyle/>
          <a:p>
            <a:r>
              <a:rPr lang="en-US" dirty="0"/>
              <a:t>Do you have any advice for catching “invisible” mistakes—like passive voice, unclear pronouns, or overused legalese—that can weaken persuasive writing?</a:t>
            </a:r>
          </a:p>
          <a:p>
            <a:r>
              <a:rPr lang="en-US" dirty="0"/>
              <a:t>What are some of the most common issues you see in legal writing that could be caught through careful revision—especially for new writers?</a:t>
            </a:r>
          </a:p>
          <a:p>
            <a:r>
              <a:rPr lang="en-US" dirty="0"/>
              <a:t>Do you have tips for helping students revise under time constraints, like in competition settings?</a:t>
            </a:r>
          </a:p>
          <a:p>
            <a:r>
              <a:rPr lang="en-US" dirty="0"/>
              <a:t>What’s one thing you wish someone had told you about editing legal writing when you were just starting out?</a:t>
            </a:r>
          </a:p>
        </p:txBody>
      </p:sp>
      <p:sp>
        <p:nvSpPr>
          <p:cNvPr id="8" name="Slide Number Placeholder 3">
            <a:extLst>
              <a:ext uri="{FF2B5EF4-FFF2-40B4-BE49-F238E27FC236}">
                <a16:creationId xmlns:a16="http://schemas.microsoft.com/office/drawing/2014/main" id="{0AACF81D-714E-A7B3-32F0-EF2AC04950A8}"/>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18</a:t>
            </a:fld>
            <a:endParaRPr lang="en-US"/>
          </a:p>
        </p:txBody>
      </p:sp>
    </p:spTree>
    <p:extLst>
      <p:ext uri="{BB962C8B-B14F-4D97-AF65-F5344CB8AC3E}">
        <p14:creationId xmlns:p14="http://schemas.microsoft.com/office/powerpoint/2010/main" val="3917129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101732C-7338-DBA0-BD19-1FA88304749F}"/>
              </a:ext>
            </a:extLst>
          </p:cNvPr>
          <p:cNvSpPr>
            <a:spLocks noGrp="1"/>
          </p:cNvSpPr>
          <p:nvPr>
            <p:ph type="title"/>
          </p:nvPr>
        </p:nvSpPr>
        <p:spPr>
          <a:xfrm>
            <a:off x="1317614" y="690511"/>
            <a:ext cx="4964671" cy="5253089"/>
          </a:xfrm>
        </p:spPr>
        <p:txBody>
          <a:bodyPr/>
          <a:lstStyle/>
          <a:p>
            <a:r>
              <a:rPr lang="en-US" dirty="0"/>
              <a:t>Thank</a:t>
            </a:r>
            <a:br>
              <a:rPr lang="en-US" dirty="0"/>
            </a:br>
            <a:r>
              <a:rPr lang="en-US" dirty="0"/>
              <a:t>you</a:t>
            </a:r>
          </a:p>
        </p:txBody>
      </p:sp>
      <p:sp>
        <p:nvSpPr>
          <p:cNvPr id="2" name="Content Placeholder 1">
            <a:extLst>
              <a:ext uri="{FF2B5EF4-FFF2-40B4-BE49-F238E27FC236}">
                <a16:creationId xmlns:a16="http://schemas.microsoft.com/office/drawing/2014/main" id="{70ECFE66-A9E7-A365-967B-2FD670CB3923}"/>
              </a:ext>
            </a:extLst>
          </p:cNvPr>
          <p:cNvSpPr>
            <a:spLocks noGrp="1"/>
          </p:cNvSpPr>
          <p:nvPr>
            <p:ph sz="quarter" idx="10"/>
          </p:nvPr>
        </p:nvSpPr>
        <p:spPr>
          <a:xfrm>
            <a:off x="6282286" y="690465"/>
            <a:ext cx="4784372" cy="5253089"/>
          </a:xfrm>
        </p:spPr>
        <p:txBody>
          <a:bodyPr/>
          <a:lstStyle/>
          <a:p>
            <a:r>
              <a:rPr lang="en-US" dirty="0"/>
              <a:t>Christopher J. Belmarez | Associate</a:t>
            </a:r>
            <a:br>
              <a:rPr lang="en-US" dirty="0"/>
            </a:br>
            <a:r>
              <a:rPr lang="en-US" dirty="0"/>
              <a:t>Vorys, Sater, Seymour and Pease LLP</a:t>
            </a:r>
          </a:p>
          <a:p>
            <a:endParaRPr lang="en-US" dirty="0"/>
          </a:p>
        </p:txBody>
      </p:sp>
    </p:spTree>
    <p:extLst>
      <p:ext uri="{BB962C8B-B14F-4D97-AF65-F5344CB8AC3E}">
        <p14:creationId xmlns:p14="http://schemas.microsoft.com/office/powerpoint/2010/main" val="70437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4640418" cy="5407091"/>
          </a:xfrm>
        </p:spPr>
        <p:txBody>
          <a:bodyPr/>
          <a:lstStyle/>
          <a:p>
            <a:r>
              <a:rPr lang="en-US" dirty="0"/>
              <a:t>Overview</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6388461" y="737115"/>
            <a:ext cx="4449712" cy="5407091"/>
          </a:xfrm>
        </p:spPr>
        <p:txBody>
          <a:bodyPr/>
          <a:lstStyle/>
          <a:p>
            <a:r>
              <a:rPr lang="en-US" dirty="0"/>
              <a:t>Basics of Legal Briefs</a:t>
            </a:r>
          </a:p>
          <a:p>
            <a:pPr lvl="1"/>
            <a:r>
              <a:rPr lang="en-US" dirty="0"/>
              <a:t>IRAC</a:t>
            </a:r>
          </a:p>
          <a:p>
            <a:pPr lvl="1"/>
            <a:r>
              <a:rPr lang="en-US" dirty="0"/>
              <a:t>CRAC</a:t>
            </a:r>
          </a:p>
          <a:p>
            <a:pPr lvl="1"/>
            <a:r>
              <a:rPr lang="en-US" dirty="0"/>
              <a:t>CREAC</a:t>
            </a:r>
          </a:p>
          <a:p>
            <a:r>
              <a:rPr lang="en-US" dirty="0"/>
              <a:t>Proofreading vs. Revising</a:t>
            </a:r>
          </a:p>
          <a:p>
            <a:r>
              <a:rPr lang="en-US" dirty="0"/>
              <a:t>Revising using the Reverse-Outlining Method</a:t>
            </a:r>
          </a:p>
          <a:p>
            <a:r>
              <a:rPr lang="en-US" dirty="0"/>
              <a:t>Methods of Proofreading</a:t>
            </a:r>
          </a:p>
          <a:p>
            <a:pPr lvl="1"/>
            <a:r>
              <a:rPr lang="en-US" dirty="0"/>
              <a:t>Checklist</a:t>
            </a:r>
          </a:p>
          <a:p>
            <a:pPr lvl="1"/>
            <a:r>
              <a:rPr lang="en-US" dirty="0"/>
              <a:t>Read Aloud</a:t>
            </a:r>
          </a:p>
          <a:p>
            <a:pPr lvl="1"/>
            <a:r>
              <a:rPr lang="en-US" dirty="0"/>
              <a:t>Peer Review</a:t>
            </a:r>
          </a:p>
          <a:p>
            <a:r>
              <a:rPr lang="en-US" dirty="0"/>
              <a:t>General Questions</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2</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292C8-A49F-3F48-68F4-1A1EAC9BF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50679F-C1F7-ED03-BE7B-94F0BEDCD79F}"/>
              </a:ext>
            </a:extLst>
          </p:cNvPr>
          <p:cNvSpPr>
            <a:spLocks noGrp="1"/>
          </p:cNvSpPr>
          <p:nvPr>
            <p:ph type="title"/>
          </p:nvPr>
        </p:nvSpPr>
        <p:spPr>
          <a:xfrm>
            <a:off x="1520662" y="287542"/>
            <a:ext cx="9150675" cy="1427585"/>
          </a:xfrm>
        </p:spPr>
        <p:txBody>
          <a:bodyPr/>
          <a:lstStyle/>
          <a:p>
            <a:r>
              <a:rPr lang="en-US" dirty="0"/>
              <a:t>Basics of Legal Briefs </a:t>
            </a:r>
          </a:p>
        </p:txBody>
      </p:sp>
      <p:sp>
        <p:nvSpPr>
          <p:cNvPr id="3" name="Content Placeholder 2">
            <a:extLst>
              <a:ext uri="{FF2B5EF4-FFF2-40B4-BE49-F238E27FC236}">
                <a16:creationId xmlns:a16="http://schemas.microsoft.com/office/drawing/2014/main" id="{E0218905-A9AC-2F62-1F8F-3BFE5EB4EB66}"/>
              </a:ext>
            </a:extLst>
          </p:cNvPr>
          <p:cNvSpPr>
            <a:spLocks noGrp="1"/>
          </p:cNvSpPr>
          <p:nvPr>
            <p:ph sz="quarter" idx="12"/>
          </p:nvPr>
        </p:nvSpPr>
        <p:spPr>
          <a:xfrm>
            <a:off x="1199535" y="1445342"/>
            <a:ext cx="10117394" cy="4782844"/>
          </a:xfrm>
        </p:spPr>
        <p:txBody>
          <a:bodyPr>
            <a:normAutofit fontScale="85000" lnSpcReduction="20000"/>
          </a:bodyPr>
          <a:lstStyle/>
          <a:p>
            <a:pPr marL="0" lvl="0" indent="0" algn="just" eaLnBrk="0" fontAlgn="base" hangingPunct="0">
              <a:spcBef>
                <a:spcPct val="0"/>
              </a:spcBef>
              <a:spcAft>
                <a:spcPct val="0"/>
              </a:spcAft>
              <a:buFontTx/>
              <a:buChar char="•"/>
            </a:pPr>
            <a:r>
              <a:rPr lang="en-US" altLang="en-US" b="1" dirty="0"/>
              <a:t>Appeal to reason, not emotion:</a:t>
            </a:r>
            <a:r>
              <a:rPr lang="en-US" altLang="en-US" dirty="0"/>
              <a:t> Judges are persuaded by logic and structure, not rhetorical flourish or sentimentality.</a:t>
            </a:r>
          </a:p>
          <a:p>
            <a:pPr marL="0" lvl="0" indent="0" algn="just" eaLnBrk="0" fontAlgn="base" hangingPunct="0">
              <a:spcBef>
                <a:spcPct val="0"/>
              </a:spcBef>
              <a:spcAft>
                <a:spcPct val="0"/>
              </a:spcAft>
              <a:buFontTx/>
              <a:buChar char="•"/>
            </a:pPr>
            <a:endParaRPr lang="en-US" altLang="en-US" dirty="0"/>
          </a:p>
          <a:p>
            <a:pPr marL="0" indent="0" algn="just" eaLnBrk="0" fontAlgn="base" hangingPunct="0">
              <a:spcBef>
                <a:spcPct val="0"/>
              </a:spcBef>
              <a:spcAft>
                <a:spcPct val="0"/>
              </a:spcAft>
              <a:buFontTx/>
              <a:buChar char="•"/>
            </a:pPr>
            <a:r>
              <a:rPr lang="en-US" altLang="en-US" b="1" dirty="0"/>
              <a:t>Lead with your winning point:</a:t>
            </a:r>
            <a:r>
              <a:rPr lang="en-US" altLang="en-US" dirty="0"/>
              <a:t> Don’t save the best for last.</a:t>
            </a:r>
          </a:p>
          <a:p>
            <a:pPr mar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b="1" dirty="0"/>
              <a:t>Concede the indefensible:</a:t>
            </a:r>
            <a:r>
              <a:rPr lang="en-US" altLang="en-US" dirty="0"/>
              <a:t> Acknowledge weak points honestly; credibility is persuasive.</a:t>
            </a:r>
          </a:p>
          <a:p>
            <a:pPr marL="0" lvl="0" indent="0" algn="just" eaLnBrk="0" fontAlgn="base" hangingPunct="0">
              <a:spcBef>
                <a:spcPct val="0"/>
              </a:spcBef>
              <a:spcAft>
                <a:spcPct val="0"/>
              </a:spcAft>
              <a:buFontTx/>
              <a:buChar char="•"/>
            </a:pPr>
            <a:endParaRPr lang="en-US" altLang="en-US" dirty="0"/>
          </a:p>
          <a:p>
            <a:pPr marL="0" indent="0" algn="just" eaLnBrk="0" fontAlgn="base" hangingPunct="0">
              <a:spcBef>
                <a:spcPct val="0"/>
              </a:spcBef>
              <a:spcAft>
                <a:spcPct val="0"/>
              </a:spcAft>
              <a:buFontTx/>
              <a:buChar char="•"/>
            </a:pPr>
            <a:r>
              <a:rPr lang="en-US" altLang="en-US" b="1" dirty="0"/>
              <a:t>Support with authority:</a:t>
            </a:r>
            <a:r>
              <a:rPr lang="en-US" altLang="en-US" dirty="0"/>
              <a:t> Cite binding precedent and persuasive sources accurately and judiciously.</a:t>
            </a:r>
          </a:p>
          <a:p>
            <a:pPr mar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b="1" dirty="0"/>
              <a:t>Distinguish rather than attack precedent:</a:t>
            </a:r>
            <a:r>
              <a:rPr lang="en-US" altLang="en-US" dirty="0"/>
              <a:t> Show why contrary cases don’t apply, rather than merely criticizing them.</a:t>
            </a:r>
          </a:p>
          <a:p>
            <a:pPr marL="0" lv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b="1" dirty="0"/>
              <a:t>Avoid fallacies and exaggeration:</a:t>
            </a:r>
            <a:r>
              <a:rPr lang="en-US" altLang="en-US" dirty="0"/>
              <a:t> Overstatement damages credibility and distracts from the legal merits.</a:t>
            </a:r>
          </a:p>
          <a:p>
            <a:pPr marL="0" lv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b="1" dirty="0"/>
              <a:t>Clarity and brevity are paramount:</a:t>
            </a:r>
            <a:r>
              <a:rPr lang="en-US" altLang="en-US" dirty="0"/>
              <a:t> Be direct, precise, and free of jargon; obscure writing obscures arguments. Eliminate unnecessary words and avoid bloated prose; concise writing shows respect for the reader’s time.</a:t>
            </a:r>
          </a:p>
          <a:p>
            <a:pPr marL="0" lv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b="1" dirty="0"/>
              <a:t>Structure the brief logically:</a:t>
            </a:r>
            <a:endParaRPr lang="en-US" altLang="en-US" dirty="0"/>
          </a:p>
          <a:p>
            <a:pPr marL="457200" lvl="1" indent="0" algn="just" eaLnBrk="0" fontAlgn="base" hangingPunct="0">
              <a:spcBef>
                <a:spcPct val="0"/>
              </a:spcBef>
              <a:spcAft>
                <a:spcPct val="0"/>
              </a:spcAft>
              <a:buFontTx/>
              <a:buChar char="•"/>
            </a:pPr>
            <a:r>
              <a:rPr lang="en-US" altLang="en-US" dirty="0"/>
              <a:t>Introduction: Roadmap of your argument.</a:t>
            </a:r>
          </a:p>
          <a:p>
            <a:pPr marL="457200" lvl="1" indent="0" algn="just" eaLnBrk="0" fontAlgn="base" hangingPunct="0">
              <a:spcBef>
                <a:spcPct val="0"/>
              </a:spcBef>
              <a:spcAft>
                <a:spcPct val="0"/>
              </a:spcAft>
              <a:buFontTx/>
              <a:buChar char="•"/>
            </a:pPr>
            <a:r>
              <a:rPr lang="en-US" altLang="en-US" dirty="0"/>
              <a:t>Statement of the case: Neutral but strategic narrative.</a:t>
            </a:r>
          </a:p>
          <a:p>
            <a:pPr marL="457200" lvl="1" indent="0" algn="just" eaLnBrk="0" fontAlgn="base" hangingPunct="0">
              <a:spcBef>
                <a:spcPct val="0"/>
              </a:spcBef>
              <a:spcAft>
                <a:spcPct val="0"/>
              </a:spcAft>
              <a:buFontTx/>
              <a:buChar char="•"/>
            </a:pPr>
            <a:r>
              <a:rPr lang="en-US" altLang="en-US" dirty="0"/>
              <a:t>Argument: Clear headings, logical order.</a:t>
            </a:r>
          </a:p>
        </p:txBody>
      </p:sp>
      <p:sp>
        <p:nvSpPr>
          <p:cNvPr id="4" name="Slide Number Placeholder 3">
            <a:extLst>
              <a:ext uri="{FF2B5EF4-FFF2-40B4-BE49-F238E27FC236}">
                <a16:creationId xmlns:a16="http://schemas.microsoft.com/office/drawing/2014/main" id="{73517A88-30E4-3C57-35C2-076FBEEFF003}"/>
              </a:ext>
            </a:extLst>
          </p:cNvPr>
          <p:cNvSpPr>
            <a:spLocks noGrp="1"/>
          </p:cNvSpPr>
          <p:nvPr>
            <p:ph type="sldNum" sz="quarter" idx="15"/>
          </p:nvPr>
        </p:nvSpPr>
        <p:spPr/>
        <p:txBody>
          <a:bodyPr/>
          <a:lstStyle/>
          <a:p>
            <a:fld id="{18D65601-5AE2-46FC-B138-694DDD2B510D}" type="slidenum">
              <a:rPr lang="en-US" smtClean="0"/>
              <a:pPr/>
              <a:t>3</a:t>
            </a:fld>
            <a:endParaRPr lang="en-US" dirty="0"/>
          </a:p>
        </p:txBody>
      </p:sp>
      <p:sp>
        <p:nvSpPr>
          <p:cNvPr id="6" name="Rectangle 2">
            <a:extLst>
              <a:ext uri="{FF2B5EF4-FFF2-40B4-BE49-F238E27FC236}">
                <a16:creationId xmlns:a16="http://schemas.microsoft.com/office/drawing/2014/main" id="{A522DD59-F2DA-3149-B1DF-78F63B7ECEA8}"/>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E0DB37DD-1C66-2381-1B07-144DD05C53EF}"/>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826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4812A-1574-DCC5-10FE-D1B9D51320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97566-0D0B-EC94-6B4E-CFC847DCACEA}"/>
              </a:ext>
            </a:extLst>
          </p:cNvPr>
          <p:cNvSpPr>
            <a:spLocks noGrp="1"/>
          </p:cNvSpPr>
          <p:nvPr>
            <p:ph type="title"/>
          </p:nvPr>
        </p:nvSpPr>
        <p:spPr>
          <a:xfrm>
            <a:off x="1520662" y="287542"/>
            <a:ext cx="9150675" cy="1427585"/>
          </a:xfrm>
        </p:spPr>
        <p:txBody>
          <a:bodyPr/>
          <a:lstStyle/>
          <a:p>
            <a:r>
              <a:rPr lang="en-US" dirty="0"/>
              <a:t>Structure Review (IRAC)</a:t>
            </a:r>
          </a:p>
        </p:txBody>
      </p:sp>
      <p:sp>
        <p:nvSpPr>
          <p:cNvPr id="3" name="Content Placeholder 2">
            <a:extLst>
              <a:ext uri="{FF2B5EF4-FFF2-40B4-BE49-F238E27FC236}">
                <a16:creationId xmlns:a16="http://schemas.microsoft.com/office/drawing/2014/main" id="{FE24F9FE-AEBE-F86A-C41D-EC00122374BF}"/>
              </a:ext>
            </a:extLst>
          </p:cNvPr>
          <p:cNvSpPr>
            <a:spLocks noGrp="1"/>
          </p:cNvSpPr>
          <p:nvPr>
            <p:ph sz="quarter" idx="12"/>
          </p:nvPr>
        </p:nvSpPr>
        <p:spPr>
          <a:xfrm>
            <a:off x="1199535" y="1445342"/>
            <a:ext cx="10117394" cy="4782844"/>
          </a:xfrm>
        </p:spPr>
        <p:txBody>
          <a:bodyPr>
            <a:normAutofit/>
          </a:bodyPr>
          <a:lstStyle/>
          <a:p>
            <a:pPr marL="0" lvl="0" indent="0" algn="just" eaLnBrk="0" fontAlgn="base" hangingPunct="0">
              <a:spcBef>
                <a:spcPct val="0"/>
              </a:spcBef>
              <a:spcAft>
                <a:spcPct val="0"/>
              </a:spcAft>
              <a:buNone/>
            </a:pPr>
            <a:r>
              <a:rPr lang="en-US" b="1" dirty="0"/>
              <a:t>I</a:t>
            </a:r>
            <a:r>
              <a:rPr lang="en-US" dirty="0"/>
              <a:t>ssue, </a:t>
            </a:r>
            <a:r>
              <a:rPr lang="en-US" b="1" dirty="0"/>
              <a:t>R</a:t>
            </a:r>
            <a:r>
              <a:rPr lang="en-US" dirty="0"/>
              <a:t>ule, </a:t>
            </a:r>
            <a:r>
              <a:rPr lang="en-US" b="1" dirty="0"/>
              <a:t>A</a:t>
            </a:r>
            <a:r>
              <a:rPr lang="en-US" dirty="0"/>
              <a:t>nalysis, </a:t>
            </a:r>
            <a:r>
              <a:rPr lang="en-US" b="1" dirty="0"/>
              <a:t>C</a:t>
            </a:r>
            <a:r>
              <a:rPr lang="en-US" dirty="0"/>
              <a:t>onclusion</a:t>
            </a:r>
          </a:p>
          <a:p>
            <a:pPr marL="0" lvl="0" indent="0" algn="just" eaLnBrk="0" fontAlgn="base" hangingPunct="0">
              <a:spcBef>
                <a:spcPct val="0"/>
              </a:spcBef>
              <a:spcAft>
                <a:spcPct val="0"/>
              </a:spcAft>
              <a:buNone/>
            </a:pPr>
            <a:endParaRPr lang="en-US" dirty="0"/>
          </a:p>
          <a:p>
            <a:r>
              <a:rPr lang="en-US" dirty="0"/>
              <a:t>A method for structuring legal analysis in which you identify the legal issue, state the relevant rule of law, apply the rule to the facts, and then conclude based on the analysis.</a:t>
            </a:r>
          </a:p>
        </p:txBody>
      </p:sp>
      <p:sp>
        <p:nvSpPr>
          <p:cNvPr id="4" name="Slide Number Placeholder 3">
            <a:extLst>
              <a:ext uri="{FF2B5EF4-FFF2-40B4-BE49-F238E27FC236}">
                <a16:creationId xmlns:a16="http://schemas.microsoft.com/office/drawing/2014/main" id="{6F867BF0-1274-42D4-2272-E394ED3169CB}"/>
              </a:ext>
            </a:extLst>
          </p:cNvPr>
          <p:cNvSpPr>
            <a:spLocks noGrp="1"/>
          </p:cNvSpPr>
          <p:nvPr>
            <p:ph type="sldNum" sz="quarter" idx="15"/>
          </p:nvPr>
        </p:nvSpPr>
        <p:spPr/>
        <p:txBody>
          <a:bodyPr/>
          <a:lstStyle/>
          <a:p>
            <a:fld id="{18D65601-5AE2-46FC-B138-694DDD2B510D}" type="slidenum">
              <a:rPr lang="en-US" smtClean="0"/>
              <a:pPr/>
              <a:t>4</a:t>
            </a:fld>
            <a:endParaRPr lang="en-US" dirty="0"/>
          </a:p>
        </p:txBody>
      </p:sp>
      <p:sp>
        <p:nvSpPr>
          <p:cNvPr id="6" name="Rectangle 2">
            <a:extLst>
              <a:ext uri="{FF2B5EF4-FFF2-40B4-BE49-F238E27FC236}">
                <a16:creationId xmlns:a16="http://schemas.microsoft.com/office/drawing/2014/main" id="{346B8F63-B04C-4DE4-94EB-007F502A353B}"/>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8A204B13-7B75-EA8C-F4C6-04818B73B6AB}"/>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0328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2EFCD-6F56-25CD-8252-02799A553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07E3A2-1CF1-03AC-F57A-5C53B4B97606}"/>
              </a:ext>
            </a:extLst>
          </p:cNvPr>
          <p:cNvSpPr>
            <a:spLocks noGrp="1"/>
          </p:cNvSpPr>
          <p:nvPr>
            <p:ph type="title"/>
          </p:nvPr>
        </p:nvSpPr>
        <p:spPr>
          <a:xfrm>
            <a:off x="1520662" y="287542"/>
            <a:ext cx="9150675" cy="1427585"/>
          </a:xfrm>
        </p:spPr>
        <p:txBody>
          <a:bodyPr/>
          <a:lstStyle/>
          <a:p>
            <a:r>
              <a:rPr lang="en-US" dirty="0"/>
              <a:t>Structure Review (CRAC)</a:t>
            </a:r>
          </a:p>
        </p:txBody>
      </p:sp>
      <p:sp>
        <p:nvSpPr>
          <p:cNvPr id="3" name="Content Placeholder 2">
            <a:extLst>
              <a:ext uri="{FF2B5EF4-FFF2-40B4-BE49-F238E27FC236}">
                <a16:creationId xmlns:a16="http://schemas.microsoft.com/office/drawing/2014/main" id="{5E24D70F-77BE-3A1E-7F13-28D01D520136}"/>
              </a:ext>
            </a:extLst>
          </p:cNvPr>
          <p:cNvSpPr>
            <a:spLocks noGrp="1"/>
          </p:cNvSpPr>
          <p:nvPr>
            <p:ph sz="quarter" idx="12"/>
          </p:nvPr>
        </p:nvSpPr>
        <p:spPr>
          <a:xfrm>
            <a:off x="1199535" y="1445342"/>
            <a:ext cx="10117394" cy="4782844"/>
          </a:xfrm>
        </p:spPr>
        <p:txBody>
          <a:bodyPr>
            <a:normAutofit/>
          </a:bodyPr>
          <a:lstStyle/>
          <a:p>
            <a:pPr marL="0" indent="0">
              <a:spcAft>
                <a:spcPts val="0"/>
              </a:spcAft>
              <a:buNone/>
            </a:pPr>
            <a:r>
              <a:rPr lang="en-US" b="1" dirty="0"/>
              <a:t>C</a:t>
            </a:r>
            <a:r>
              <a:rPr lang="en-US" dirty="0"/>
              <a:t>onclusion, </a:t>
            </a:r>
            <a:r>
              <a:rPr lang="en-US" b="1" dirty="0"/>
              <a:t>R</a:t>
            </a:r>
            <a:r>
              <a:rPr lang="en-US" dirty="0"/>
              <a:t>ule, </a:t>
            </a:r>
            <a:r>
              <a:rPr lang="en-US" b="1" dirty="0"/>
              <a:t>A</a:t>
            </a:r>
            <a:r>
              <a:rPr lang="en-US" dirty="0"/>
              <a:t>nalysis, </a:t>
            </a:r>
            <a:r>
              <a:rPr lang="en-US" b="1" dirty="0"/>
              <a:t>C</a:t>
            </a:r>
            <a:r>
              <a:rPr lang="en-US" dirty="0"/>
              <a:t>onclusion</a:t>
            </a:r>
          </a:p>
          <a:p>
            <a:pPr marL="0" indent="0">
              <a:spcAft>
                <a:spcPts val="0"/>
              </a:spcAft>
              <a:buNone/>
            </a:pPr>
            <a:endParaRPr lang="en-US" dirty="0"/>
          </a:p>
          <a:p>
            <a:r>
              <a:rPr lang="en-US" dirty="0"/>
              <a:t>Similar to IRAC, but starts with stating the claim or argument, followed by the rule, application of the rule, and conclusion.</a:t>
            </a:r>
          </a:p>
          <a:p>
            <a:pPr marL="0" lvl="0" indent="0" algn="just" eaLnBrk="0" fontAlgn="base" hangingPunct="0">
              <a:spcBef>
                <a:spcPct val="0"/>
              </a:spcBef>
              <a:spcAft>
                <a:spcPct val="0"/>
              </a:spcAft>
              <a:buNone/>
            </a:pPr>
            <a:endParaRPr lang="en-US" altLang="en-US" dirty="0"/>
          </a:p>
        </p:txBody>
      </p:sp>
      <p:sp>
        <p:nvSpPr>
          <p:cNvPr id="4" name="Slide Number Placeholder 3">
            <a:extLst>
              <a:ext uri="{FF2B5EF4-FFF2-40B4-BE49-F238E27FC236}">
                <a16:creationId xmlns:a16="http://schemas.microsoft.com/office/drawing/2014/main" id="{B5D2C763-CE8A-4E61-8588-E762825691AA}"/>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
        <p:nvSpPr>
          <p:cNvPr id="6" name="Rectangle 2">
            <a:extLst>
              <a:ext uri="{FF2B5EF4-FFF2-40B4-BE49-F238E27FC236}">
                <a16:creationId xmlns:a16="http://schemas.microsoft.com/office/drawing/2014/main" id="{A886D2FA-0500-145C-9886-3DE4C26378A1}"/>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490538EB-82A0-9410-854C-94DD3AE260F0}"/>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29871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8427D-C3F8-5C03-CE84-48EAF0D84D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3216B-CFC3-8272-256F-49E984B99E16}"/>
              </a:ext>
            </a:extLst>
          </p:cNvPr>
          <p:cNvSpPr>
            <a:spLocks noGrp="1"/>
          </p:cNvSpPr>
          <p:nvPr>
            <p:ph type="title"/>
          </p:nvPr>
        </p:nvSpPr>
        <p:spPr>
          <a:xfrm>
            <a:off x="1520662" y="287542"/>
            <a:ext cx="9150675" cy="1427585"/>
          </a:xfrm>
        </p:spPr>
        <p:txBody>
          <a:bodyPr/>
          <a:lstStyle/>
          <a:p>
            <a:r>
              <a:rPr lang="en-US" dirty="0"/>
              <a:t>Structure Review (CREAC)</a:t>
            </a:r>
          </a:p>
        </p:txBody>
      </p:sp>
      <p:sp>
        <p:nvSpPr>
          <p:cNvPr id="3" name="Content Placeholder 2">
            <a:extLst>
              <a:ext uri="{FF2B5EF4-FFF2-40B4-BE49-F238E27FC236}">
                <a16:creationId xmlns:a16="http://schemas.microsoft.com/office/drawing/2014/main" id="{FB66AD8A-0CDD-EF66-63BB-72BD494FB33B}"/>
              </a:ext>
            </a:extLst>
          </p:cNvPr>
          <p:cNvSpPr>
            <a:spLocks noGrp="1"/>
          </p:cNvSpPr>
          <p:nvPr>
            <p:ph sz="quarter" idx="12"/>
          </p:nvPr>
        </p:nvSpPr>
        <p:spPr>
          <a:xfrm>
            <a:off x="1199535" y="1445342"/>
            <a:ext cx="10117394" cy="4782844"/>
          </a:xfrm>
        </p:spPr>
        <p:txBody>
          <a:bodyPr>
            <a:normAutofit/>
          </a:bodyPr>
          <a:lstStyle/>
          <a:p>
            <a:pPr marL="0" indent="0">
              <a:spcAft>
                <a:spcPts val="0"/>
              </a:spcAft>
              <a:buNone/>
            </a:pPr>
            <a:r>
              <a:rPr lang="en-US" b="1" dirty="0"/>
              <a:t>C</a:t>
            </a:r>
            <a:r>
              <a:rPr lang="en-US" dirty="0"/>
              <a:t>onclusion, </a:t>
            </a:r>
            <a:r>
              <a:rPr lang="en-US" b="1" dirty="0"/>
              <a:t>R</a:t>
            </a:r>
            <a:r>
              <a:rPr lang="en-US" dirty="0"/>
              <a:t>ule, </a:t>
            </a:r>
            <a:r>
              <a:rPr lang="en-US" b="1" dirty="0"/>
              <a:t>E</a:t>
            </a:r>
            <a:r>
              <a:rPr lang="en-US" dirty="0"/>
              <a:t>xplanation, </a:t>
            </a:r>
            <a:r>
              <a:rPr lang="en-US" b="1" dirty="0"/>
              <a:t>A</a:t>
            </a:r>
            <a:r>
              <a:rPr lang="en-US" dirty="0"/>
              <a:t>nalysis, </a:t>
            </a:r>
            <a:r>
              <a:rPr lang="en-US" b="1" dirty="0"/>
              <a:t>C</a:t>
            </a:r>
            <a:r>
              <a:rPr lang="en-US" dirty="0"/>
              <a:t>onclusion</a:t>
            </a:r>
          </a:p>
          <a:p>
            <a:pPr marL="0" indent="0">
              <a:spcAft>
                <a:spcPts val="0"/>
              </a:spcAft>
              <a:buNone/>
            </a:pPr>
            <a:endParaRPr lang="en-US" dirty="0"/>
          </a:p>
          <a:p>
            <a:r>
              <a:rPr lang="en-US" dirty="0"/>
              <a:t>A more detailed version of CRAC, where after stating the conclusion and rule, you offer an explanation of the rule before applying it to the facts and concluding.</a:t>
            </a:r>
          </a:p>
          <a:p>
            <a:pPr marL="0" lvl="0" indent="0" algn="just" eaLnBrk="0" fontAlgn="base" hangingPunct="0">
              <a:spcBef>
                <a:spcPct val="0"/>
              </a:spcBef>
              <a:spcAft>
                <a:spcPct val="0"/>
              </a:spcAft>
              <a:buFontTx/>
              <a:buChar char="•"/>
            </a:pPr>
            <a:endParaRPr lang="en-US" altLang="en-US" dirty="0"/>
          </a:p>
        </p:txBody>
      </p:sp>
      <p:sp>
        <p:nvSpPr>
          <p:cNvPr id="4" name="Slide Number Placeholder 3">
            <a:extLst>
              <a:ext uri="{FF2B5EF4-FFF2-40B4-BE49-F238E27FC236}">
                <a16:creationId xmlns:a16="http://schemas.microsoft.com/office/drawing/2014/main" id="{AC50E1FC-3B85-2098-6CD5-587A818E0B08}"/>
              </a:ext>
            </a:extLst>
          </p:cNvPr>
          <p:cNvSpPr>
            <a:spLocks noGrp="1"/>
          </p:cNvSpPr>
          <p:nvPr>
            <p:ph type="sldNum" sz="quarter" idx="15"/>
          </p:nvPr>
        </p:nvSpPr>
        <p:spPr/>
        <p:txBody>
          <a:bodyPr/>
          <a:lstStyle/>
          <a:p>
            <a:fld id="{18D65601-5AE2-46FC-B138-694DDD2B510D}" type="slidenum">
              <a:rPr lang="en-US" smtClean="0"/>
              <a:pPr/>
              <a:t>6</a:t>
            </a:fld>
            <a:endParaRPr lang="en-US" dirty="0"/>
          </a:p>
        </p:txBody>
      </p:sp>
      <p:sp>
        <p:nvSpPr>
          <p:cNvPr id="6" name="Rectangle 2">
            <a:extLst>
              <a:ext uri="{FF2B5EF4-FFF2-40B4-BE49-F238E27FC236}">
                <a16:creationId xmlns:a16="http://schemas.microsoft.com/office/drawing/2014/main" id="{CE740B55-C2ED-4EA9-B67C-18725CA859B4}"/>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F7D7731D-1628-C630-80D3-BEB35192EAE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8978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DEA8D-D700-CCB9-5196-EC853E1FFA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0620C-9EEA-DE67-72D7-CF6B2FC79201}"/>
              </a:ext>
            </a:extLst>
          </p:cNvPr>
          <p:cNvSpPr>
            <a:spLocks noGrp="1"/>
          </p:cNvSpPr>
          <p:nvPr>
            <p:ph type="title"/>
          </p:nvPr>
        </p:nvSpPr>
        <p:spPr>
          <a:xfrm>
            <a:off x="1520662" y="287542"/>
            <a:ext cx="9150675" cy="1427585"/>
          </a:xfrm>
        </p:spPr>
        <p:txBody>
          <a:bodyPr/>
          <a:lstStyle/>
          <a:p>
            <a:r>
              <a:rPr lang="en-US" dirty="0"/>
              <a:t>Resource (IRAC, CRAC, CREAC)</a:t>
            </a:r>
          </a:p>
        </p:txBody>
      </p:sp>
      <p:sp>
        <p:nvSpPr>
          <p:cNvPr id="3" name="Content Placeholder 2">
            <a:extLst>
              <a:ext uri="{FF2B5EF4-FFF2-40B4-BE49-F238E27FC236}">
                <a16:creationId xmlns:a16="http://schemas.microsoft.com/office/drawing/2014/main" id="{044571BB-F04C-8F8B-BF50-96088EAB24F1}"/>
              </a:ext>
            </a:extLst>
          </p:cNvPr>
          <p:cNvSpPr>
            <a:spLocks noGrp="1"/>
          </p:cNvSpPr>
          <p:nvPr>
            <p:ph sz="quarter" idx="12"/>
          </p:nvPr>
        </p:nvSpPr>
        <p:spPr>
          <a:xfrm>
            <a:off x="1199535" y="1445342"/>
            <a:ext cx="10117394" cy="4782844"/>
          </a:xfrm>
        </p:spPr>
        <p:txBody>
          <a:bodyPr>
            <a:normAutofit/>
          </a:bodyPr>
          <a:lstStyle/>
          <a:p>
            <a:pPr marL="0" lvl="0" indent="0" algn="just" eaLnBrk="0" fontAlgn="base" hangingPunct="0">
              <a:spcBef>
                <a:spcPct val="0"/>
              </a:spcBef>
              <a:spcAft>
                <a:spcPct val="0"/>
              </a:spcAft>
              <a:buFontTx/>
              <a:buChar char="•"/>
            </a:pPr>
            <a:r>
              <a:rPr lang="en-US" altLang="en-US" dirty="0"/>
              <a:t>There are may resources available online by Googling these acronyms, but one in particular you may look to for a quick and easy guide is the 3-page online pdf published by the Writing Center for Columbia Law School that explains the structures and also provides the reader with quick examples for writers. </a:t>
            </a:r>
          </a:p>
          <a:p>
            <a:pPr marL="0" lvl="0" indent="0" algn="just" eaLnBrk="0" fontAlgn="base" hangingPunct="0">
              <a:spcBef>
                <a:spcPct val="0"/>
              </a:spcBef>
              <a:spcAft>
                <a:spcPct val="0"/>
              </a:spcAft>
              <a:buFontTx/>
              <a:buChar char="•"/>
            </a:pPr>
            <a:endParaRPr lang="en-US" altLang="en-US" dirty="0"/>
          </a:p>
          <a:p>
            <a:pPr marL="0" lvl="0" indent="0" algn="just" eaLnBrk="0" fontAlgn="base" hangingPunct="0">
              <a:spcBef>
                <a:spcPct val="0"/>
              </a:spcBef>
              <a:spcAft>
                <a:spcPct val="0"/>
              </a:spcAft>
              <a:buFontTx/>
              <a:buChar char="•"/>
            </a:pPr>
            <a:r>
              <a:rPr lang="en-US" altLang="en-US" dirty="0"/>
              <a:t>This pdf is available online and should show up on a quick Google search. </a:t>
            </a:r>
          </a:p>
        </p:txBody>
      </p:sp>
      <p:sp>
        <p:nvSpPr>
          <p:cNvPr id="4" name="Slide Number Placeholder 3">
            <a:extLst>
              <a:ext uri="{FF2B5EF4-FFF2-40B4-BE49-F238E27FC236}">
                <a16:creationId xmlns:a16="http://schemas.microsoft.com/office/drawing/2014/main" id="{E81CE401-DE6C-A79F-C7A9-5375F2BEF275}"/>
              </a:ext>
            </a:extLst>
          </p:cNvPr>
          <p:cNvSpPr>
            <a:spLocks noGrp="1"/>
          </p:cNvSpPr>
          <p:nvPr>
            <p:ph type="sldNum" sz="quarter" idx="15"/>
          </p:nvPr>
        </p:nvSpPr>
        <p:spPr/>
        <p:txBody>
          <a:bodyPr/>
          <a:lstStyle/>
          <a:p>
            <a:fld id="{18D65601-5AE2-46FC-B138-694DDD2B510D}" type="slidenum">
              <a:rPr lang="en-US" smtClean="0"/>
              <a:pPr/>
              <a:t>7</a:t>
            </a:fld>
            <a:endParaRPr lang="en-US" dirty="0"/>
          </a:p>
        </p:txBody>
      </p:sp>
      <p:sp>
        <p:nvSpPr>
          <p:cNvPr id="6" name="Rectangle 2">
            <a:extLst>
              <a:ext uri="{FF2B5EF4-FFF2-40B4-BE49-F238E27FC236}">
                <a16:creationId xmlns:a16="http://schemas.microsoft.com/office/drawing/2014/main" id="{B994ACF2-65A2-F091-2203-F983EF7E4AC8}"/>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AE250627-173F-0917-E099-C212723EE726}"/>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3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9CB09-C586-D00B-68AF-7A35BBD1F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9936C-84DE-0579-1017-51812ED47B4A}"/>
              </a:ext>
            </a:extLst>
          </p:cNvPr>
          <p:cNvSpPr>
            <a:spLocks noGrp="1"/>
          </p:cNvSpPr>
          <p:nvPr>
            <p:ph type="title"/>
          </p:nvPr>
        </p:nvSpPr>
        <p:spPr>
          <a:xfrm>
            <a:off x="1468815" y="503852"/>
            <a:ext cx="9150675" cy="1427585"/>
          </a:xfrm>
        </p:spPr>
        <p:txBody>
          <a:bodyPr/>
          <a:lstStyle/>
          <a:p>
            <a:r>
              <a:rPr lang="en-US" dirty="0"/>
              <a:t>Proofreading vs. Revising</a:t>
            </a:r>
          </a:p>
        </p:txBody>
      </p:sp>
      <p:sp>
        <p:nvSpPr>
          <p:cNvPr id="3" name="Content Placeholder 2">
            <a:extLst>
              <a:ext uri="{FF2B5EF4-FFF2-40B4-BE49-F238E27FC236}">
                <a16:creationId xmlns:a16="http://schemas.microsoft.com/office/drawing/2014/main" id="{A9098813-1DD4-BDEF-ECA8-01D329BBC24D}"/>
              </a:ext>
            </a:extLst>
          </p:cNvPr>
          <p:cNvSpPr>
            <a:spLocks noGrp="1"/>
          </p:cNvSpPr>
          <p:nvPr>
            <p:ph sz="quarter" idx="12"/>
          </p:nvPr>
        </p:nvSpPr>
        <p:spPr>
          <a:xfrm>
            <a:off x="1450153" y="2108722"/>
            <a:ext cx="8552264" cy="4119463"/>
          </a:xfrm>
        </p:spPr>
        <p:txBody>
          <a:bodyPr/>
          <a:lstStyle/>
          <a:p>
            <a:r>
              <a:rPr lang="en-US" dirty="0"/>
              <a:t>Proofreading is generally the process of finding and correcting mistakes in text, or reading and marking corrections in something, here a brief. </a:t>
            </a:r>
          </a:p>
          <a:p>
            <a:r>
              <a:rPr lang="en-US" dirty="0"/>
              <a:t>Revising is generally the process of looking over a brief again in order to correct or improve it. </a:t>
            </a:r>
          </a:p>
          <a:p>
            <a:r>
              <a:rPr lang="en-US" dirty="0"/>
              <a:t>We can think of proofreading, then, as closer line-by-line editing, and revising as changing the structure or larger picture issues.</a:t>
            </a:r>
          </a:p>
          <a:p>
            <a:r>
              <a:rPr lang="en-US" dirty="0"/>
              <a:t>It is best to begin with revisions and then finish with proofreading.  However, this is not a </a:t>
            </a:r>
            <a:r>
              <a:rPr lang="en-US"/>
              <a:t>strict rule; </a:t>
            </a:r>
            <a:r>
              <a:rPr lang="en-US" dirty="0"/>
              <a:t>there may be some proofreading that is done while reading for revision.   </a:t>
            </a:r>
          </a:p>
        </p:txBody>
      </p:sp>
      <p:sp>
        <p:nvSpPr>
          <p:cNvPr id="4" name="Slide Number Placeholder 3">
            <a:extLst>
              <a:ext uri="{FF2B5EF4-FFF2-40B4-BE49-F238E27FC236}">
                <a16:creationId xmlns:a16="http://schemas.microsoft.com/office/drawing/2014/main" id="{F8D585C7-3490-221C-5197-0DD623AD562E}"/>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Tree>
    <p:extLst>
      <p:ext uri="{BB962C8B-B14F-4D97-AF65-F5344CB8AC3E}">
        <p14:creationId xmlns:p14="http://schemas.microsoft.com/office/powerpoint/2010/main" val="2707129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4BA3D-1D29-B458-ABCA-736349228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18B725-F7DC-C501-C7E8-A3C2ED63221F}"/>
              </a:ext>
            </a:extLst>
          </p:cNvPr>
          <p:cNvSpPr>
            <a:spLocks noGrp="1"/>
          </p:cNvSpPr>
          <p:nvPr>
            <p:ph type="title"/>
          </p:nvPr>
        </p:nvSpPr>
        <p:spPr>
          <a:xfrm>
            <a:off x="1468815" y="503852"/>
            <a:ext cx="9150675" cy="1427585"/>
          </a:xfrm>
        </p:spPr>
        <p:txBody>
          <a:bodyPr/>
          <a:lstStyle/>
          <a:p>
            <a:r>
              <a:rPr lang="en-US" dirty="0">
                <a:cs typeface="Times New Roman" panose="02020603050405020304" pitchFamily="18" charset="0"/>
              </a:rPr>
              <a:t>Keys to Revision</a:t>
            </a:r>
          </a:p>
        </p:txBody>
      </p:sp>
      <p:sp>
        <p:nvSpPr>
          <p:cNvPr id="3" name="Content Placeholder 2">
            <a:extLst>
              <a:ext uri="{FF2B5EF4-FFF2-40B4-BE49-F238E27FC236}">
                <a16:creationId xmlns:a16="http://schemas.microsoft.com/office/drawing/2014/main" id="{9C345BBD-ED7B-98D6-91AE-4EA6B669F210}"/>
              </a:ext>
            </a:extLst>
          </p:cNvPr>
          <p:cNvSpPr>
            <a:spLocks noGrp="1"/>
          </p:cNvSpPr>
          <p:nvPr>
            <p:ph sz="quarter" idx="12"/>
          </p:nvPr>
        </p:nvSpPr>
        <p:spPr>
          <a:xfrm>
            <a:off x="1450153" y="2108722"/>
            <a:ext cx="8552264" cy="4119463"/>
          </a:xfrm>
        </p:spPr>
        <p:txBody>
          <a:bodyPr>
            <a:normAutofit/>
          </a:bodyPr>
          <a:lstStyle/>
          <a:p>
            <a:pPr marL="0" indent="0">
              <a:buNone/>
            </a:pPr>
            <a:r>
              <a:rPr lang="en-US" sz="1800" dirty="0">
                <a:cs typeface="Times New Roman" panose="02020603050405020304" pitchFamily="18" charset="0"/>
              </a:rPr>
              <a:t>Good briefing requires strong structure.  </a:t>
            </a:r>
            <a:endParaRPr lang="en-US" altLang="en-US" sz="1800" dirty="0">
              <a:cs typeface="Times New Roman" panose="02020603050405020304" pitchFamily="18" charset="0"/>
            </a:endParaRPr>
          </a:p>
          <a:p>
            <a:r>
              <a:rPr lang="en-US" altLang="en-US" sz="1800" dirty="0">
                <a:cs typeface="Times New Roman" panose="02020603050405020304" pitchFamily="18" charset="0"/>
              </a:rPr>
              <a:t>Revision focuses primarily on reorganizing ideas for better flow or logic.</a:t>
            </a:r>
          </a:p>
          <a:p>
            <a:pPr lvl="1"/>
            <a:r>
              <a:rPr lang="en-US" dirty="0">
                <a:cs typeface="Times New Roman" panose="02020603050405020304" pitchFamily="18" charset="0"/>
              </a:rPr>
              <a:t>There should be a clear introduction that introduces the issue and explains why your position is correct. The introduction should also provide your reader with a roadmap for your brief.</a:t>
            </a:r>
          </a:p>
          <a:p>
            <a:pPr lvl="1"/>
            <a:r>
              <a:rPr lang="en-US" dirty="0">
                <a:cs typeface="Times New Roman" panose="02020603050405020304" pitchFamily="18" charset="0"/>
              </a:rPr>
              <a:t>Lead with your strongest argument. </a:t>
            </a:r>
          </a:p>
          <a:p>
            <a:pPr lvl="1"/>
            <a:r>
              <a:rPr lang="en-US" dirty="0">
                <a:cs typeface="Times New Roman" panose="02020603050405020304" pitchFamily="18" charset="0"/>
              </a:rPr>
              <a:t>Ensure you are using IRAC, CRAC, or CREAC. </a:t>
            </a:r>
          </a:p>
          <a:p>
            <a:pPr lvl="1"/>
            <a:r>
              <a:rPr lang="en-US" dirty="0">
                <a:cs typeface="Times New Roman" panose="02020603050405020304" pitchFamily="18" charset="0"/>
              </a:rPr>
              <a:t>Use strong clear and concise headers.</a:t>
            </a:r>
          </a:p>
          <a:p>
            <a:r>
              <a:rPr lang="en-US" altLang="en-US" sz="1800" dirty="0">
                <a:cs typeface="Times New Roman" panose="02020603050405020304" pitchFamily="18" charset="0"/>
              </a:rPr>
              <a:t>Remember, revision also provides the opportunity to clarify arguments or explanations and ensure consistency and coherence.</a:t>
            </a:r>
            <a:endParaRPr lang="en-US"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DB652C8-568D-FC51-56AF-2DD41CE5A6C9}"/>
              </a:ext>
            </a:extLst>
          </p:cNvPr>
          <p:cNvSpPr>
            <a:spLocks noGrp="1"/>
          </p:cNvSpPr>
          <p:nvPr>
            <p:ph type="sldNum" sz="quarter" idx="15"/>
          </p:nvPr>
        </p:nvSpPr>
        <p:spPr/>
        <p:txBody>
          <a:bodyPr/>
          <a:lstStyle/>
          <a:p>
            <a:fld id="{18D65601-5AE2-46FC-B138-694DDD2B510D}" type="slidenum">
              <a:rPr lang="en-US" smtClean="0"/>
              <a:pPr/>
              <a:t>9</a:t>
            </a:fld>
            <a:endParaRPr lang="en-US" dirty="0"/>
          </a:p>
        </p:txBody>
      </p:sp>
      <p:sp>
        <p:nvSpPr>
          <p:cNvPr id="5" name="Rectangle 1">
            <a:extLst>
              <a:ext uri="{FF2B5EF4-FFF2-40B4-BE49-F238E27FC236}">
                <a16:creationId xmlns:a16="http://schemas.microsoft.com/office/drawing/2014/main" id="{4324B6DC-5FFF-2D9F-27F6-C576162C7CDF}"/>
              </a:ext>
            </a:extLst>
          </p:cNvPr>
          <p:cNvSpPr>
            <a:spLocks noChangeArrowheads="1"/>
          </p:cNvSpPr>
          <p:nvPr/>
        </p:nvSpPr>
        <p:spPr bwMode="auto">
          <a:xfrm>
            <a:off x="0" y="-184666"/>
            <a:ext cx="32893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51589969"/>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3578ae20-a50c-4a27-87f7-76e26d98301f" xsi:nil="true"/>
    <MediaServiceKeyPoints xmlns="c4dc8f49-2abe-4678-acba-8d7a0d1b5adf" xsi:nil="true"/>
    <lcf76f155ced4ddcb4097134ff3c332f xmlns="c4dc8f49-2abe-4678-acba-8d7a0d1b5ad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ED0E4292745DD4CA0F5B42A51ECC860" ma:contentTypeVersion="23" ma:contentTypeDescription="Create a new document." ma:contentTypeScope="" ma:versionID="a18373e46c263326de46805381cc4e28">
  <xsd:schema xmlns:xsd="http://www.w3.org/2001/XMLSchema" xmlns:xs="http://www.w3.org/2001/XMLSchema" xmlns:p="http://schemas.microsoft.com/office/2006/metadata/properties" xmlns:ns1="http://schemas.microsoft.com/sharepoint/v3" xmlns:ns2="3578ae20-a50c-4a27-87f7-76e26d98301f" xmlns:ns3="9f82ec45-d431-489d-bc00-177e8a2aedd7" xmlns:ns4="c4dc8f49-2abe-4678-acba-8d7a0d1b5adf" targetNamespace="http://schemas.microsoft.com/office/2006/metadata/properties" ma:root="true" ma:fieldsID="449c1d9fd981edf021431869b6652cdb" ns1:_="" ns2:_="" ns3:_="" ns4:_="">
    <xsd:import namespace="http://schemas.microsoft.com/sharepoint/v3"/>
    <xsd:import namespace="3578ae20-a50c-4a27-87f7-76e26d98301f"/>
    <xsd:import namespace="9f82ec45-d431-489d-bc00-177e8a2aedd7"/>
    <xsd:import namespace="c4dc8f49-2abe-4678-acba-8d7a0d1b5adf"/>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1:_ip_UnifiedCompliancePolicyProperties" minOccurs="0"/>
                <xsd:element ref="ns1:_ip_UnifiedCompliancePolicyUIAction" minOccurs="0"/>
                <xsd:element ref="ns4:MediaServiceOCR" minOccurs="0"/>
                <xsd:element ref="ns4:MediaServiceLocation" minOccurs="0"/>
                <xsd:element ref="ns4:MediaServiceEventHashCode" minOccurs="0"/>
                <xsd:element ref="ns4:MediaServiceGenerationTime" minOccurs="0"/>
                <xsd:element ref="ns4:MediaServiceAutoKeyPoints" minOccurs="0"/>
                <xsd:element ref="ns4:MediaServiceKeyPoints" minOccurs="0"/>
                <xsd:element ref="ns4:MediaLengthInSeconds" minOccurs="0"/>
                <xsd:element ref="ns4:lcf76f155ced4ddcb4097134ff3c332f" minOccurs="0"/>
                <xsd:element ref="ns2:TaxCatchAll" minOccurs="0"/>
                <xsd:element ref="ns4:MediaServiceSearchProperties" minOccurs="0"/>
                <xsd:element ref="ns4:MediaServiceObjectDetectorVersion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description="" ma:hidden="true" ma:internalName="_ip_UnifiedCompliancePolicyProperties">
      <xsd:simpleType>
        <xsd:restriction base="dms:Note"/>
      </xsd:simpleType>
    </xsd:element>
    <xsd:element name="_ip_UnifiedCompliancePolicyUIAction" ma:index="17"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78ae20-a50c-4a27-87f7-76e26d98301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7" nillable="true" ma:displayName="Taxonomy Catch All Column" ma:hidden="true" ma:list="{8e4da037-e6d6-4340-afdf-dceb4aa05200}" ma:internalName="TaxCatchAll" ma:showField="CatchAllData" ma:web="3578ae20-a50c-4a27-87f7-76e26d98301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82ec45-d431-489d-bc00-177e8a2aedd7"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4dc8f49-2abe-4678-acba-8d7a0d1b5ad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e5365702-08e9-4186-b490-5e7712248ec2" ma:termSetId="09814cd3-568e-fe90-9814-8d621ff8fb84" ma:anchorId="fba54fb3-c3e1-fe81-a776-ca4b69148c4d" ma:open="true" ma:isKeyword="false">
      <xsd:complexType>
        <xsd:sequence>
          <xsd:element ref="pc:Terms" minOccurs="0" maxOccurs="1"/>
        </xsd:sequence>
      </xsd:complex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5356DFB7-883C-49F0-B9EA-F7B678E292E9}"/>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{7F3A4B6F-B6FE-4AC3-A6C7-5504A82BFFFB}TF3977e381-cba5-49b1-ba43-b5d865517af907ebbda9_win32-372d4d6ae720</Template>
  <TotalTime>2060</TotalTime>
  <Words>1634</Words>
  <Application>Microsoft Office PowerPoint</Application>
  <PresentationFormat>Widescreen</PresentationFormat>
  <Paragraphs>142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Tisa Offc Serif Pro</vt:lpstr>
      <vt:lpstr>Univers Light</vt:lpstr>
      <vt:lpstr>Custom</vt:lpstr>
      <vt:lpstr>Webinar 7 – Proofreading and Revising   Christopher J. Belmarez | Associate Vorys, Sater, Seymour and Pease LLP</vt:lpstr>
      <vt:lpstr>Overview</vt:lpstr>
      <vt:lpstr>Basics of Legal Briefs </vt:lpstr>
      <vt:lpstr>Structure Review (IRAC)</vt:lpstr>
      <vt:lpstr>Structure Review (CRAC)</vt:lpstr>
      <vt:lpstr>Structure Review (CREAC)</vt:lpstr>
      <vt:lpstr>Resource (IRAC, CRAC, CREAC)</vt:lpstr>
      <vt:lpstr>Proofreading vs. Revising</vt:lpstr>
      <vt:lpstr>Keys to Revision</vt:lpstr>
      <vt:lpstr>Revising using the Reverse-Outlining Method</vt:lpstr>
      <vt:lpstr>Revising using the Reverse-Outlining Method</vt:lpstr>
      <vt:lpstr>Keys to Proofreading</vt:lpstr>
      <vt:lpstr>Methods of Proofreading</vt:lpstr>
      <vt:lpstr>Checklist</vt:lpstr>
      <vt:lpstr>Read Aloud</vt:lpstr>
      <vt:lpstr>Peer-Review</vt:lpstr>
      <vt:lpstr>General Questions</vt:lpstr>
      <vt:lpstr>General Questions (cont’d)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Christopher Belmarez</dc:creator>
  <cp:lastModifiedBy>Christopher Belmarez</cp:lastModifiedBy>
  <cp:revision>1</cp:revision>
  <dcterms:created xsi:type="dcterms:W3CDTF">2025-09-22T14:36:47Z</dcterms:created>
  <dcterms:modified xsi:type="dcterms:W3CDTF">2025-09-24T00:57:03Z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0x0101009ED0E4292745DD4CA0F5B42A51ECC860</vt:lpwstr>
  </property>
</Properties>
</file>