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6" r:id="rId1"/>
  </p:sldMasterIdLst>
  <p:notesMasterIdLst>
    <p:notesMasterId r:id="rId26"/>
  </p:notesMasterIdLst>
  <p:sldIdLst>
    <p:sldId id="257" r:id="rId2"/>
    <p:sldId id="305" r:id="rId3"/>
    <p:sldId id="264" r:id="rId4"/>
    <p:sldId id="259" r:id="rId5"/>
    <p:sldId id="280" r:id="rId6"/>
    <p:sldId id="266" r:id="rId7"/>
    <p:sldId id="284" r:id="rId8"/>
    <p:sldId id="282" r:id="rId9"/>
    <p:sldId id="285" r:id="rId10"/>
    <p:sldId id="265" r:id="rId11"/>
    <p:sldId id="267" r:id="rId12"/>
    <p:sldId id="269" r:id="rId13"/>
    <p:sldId id="288" r:id="rId14"/>
    <p:sldId id="290" r:id="rId15"/>
    <p:sldId id="292" r:id="rId16"/>
    <p:sldId id="308" r:id="rId17"/>
    <p:sldId id="297" r:id="rId18"/>
    <p:sldId id="309" r:id="rId19"/>
    <p:sldId id="299" r:id="rId20"/>
    <p:sldId id="270" r:id="rId21"/>
    <p:sldId id="271" r:id="rId22"/>
    <p:sldId id="272" r:id="rId23"/>
    <p:sldId id="273"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CC"/>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89A62-51CA-4701-BE29-81FA71D197C9}" v="257" dt="2025-09-03T02:30:06.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660"/>
  </p:normalViewPr>
  <p:slideViewPr>
    <p:cSldViewPr snapToGrid="0">
      <p:cViewPr varScale="1">
        <p:scale>
          <a:sx n="59" d="100"/>
          <a:sy n="59" d="100"/>
        </p:scale>
        <p:origin x="88" y="100"/>
      </p:cViewPr>
      <p:guideLst/>
    </p:cSldViewPr>
  </p:slideViewPr>
  <p:notesTextViewPr>
    <p:cViewPr>
      <p:scale>
        <a:sx n="1" d="1"/>
        <a:sy n="1" d="1"/>
      </p:scale>
      <p:origin x="0" y="0"/>
    </p:cViewPr>
  </p:notesTextViewPr>
  <p:notesViewPr>
    <p:cSldViewPr snapToGrid="0">
      <p:cViewPr varScale="1">
        <p:scale>
          <a:sx n="50" d="100"/>
          <a:sy n="50" d="100"/>
        </p:scale>
        <p:origin x="2640"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43E752-CA9F-4EC7-B861-057C22CD95E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5252758-CD9C-48FB-BF8E-AA2FF75DB38F}">
      <dgm:prSet/>
      <dgm:spPr/>
      <dgm:t>
        <a:bodyPr/>
        <a:lstStyle/>
        <a:p>
          <a:r>
            <a:rPr lang="en-US"/>
            <a:t>Gives credibility to your legal writing</a:t>
          </a:r>
        </a:p>
      </dgm:t>
    </dgm:pt>
    <dgm:pt modelId="{CDC1C3C8-5599-4665-89AA-3204846BEBD6}" type="parTrans" cxnId="{0079E349-EC09-4060-A598-02AD6225E635}">
      <dgm:prSet/>
      <dgm:spPr/>
      <dgm:t>
        <a:bodyPr/>
        <a:lstStyle/>
        <a:p>
          <a:endParaRPr lang="en-US"/>
        </a:p>
      </dgm:t>
    </dgm:pt>
    <dgm:pt modelId="{5583C832-0E52-42EA-A3BB-C8A8007954AD}" type="sibTrans" cxnId="{0079E349-EC09-4060-A598-02AD6225E635}">
      <dgm:prSet/>
      <dgm:spPr/>
      <dgm:t>
        <a:bodyPr/>
        <a:lstStyle/>
        <a:p>
          <a:endParaRPr lang="en-US"/>
        </a:p>
      </dgm:t>
    </dgm:pt>
    <dgm:pt modelId="{88F11491-CF2E-4660-A0AE-B643945AF77F}">
      <dgm:prSet/>
      <dgm:spPr/>
      <dgm:t>
        <a:bodyPr/>
        <a:lstStyle/>
        <a:p>
          <a:r>
            <a:rPr lang="en-US"/>
            <a:t>Provides a common pattern that legal scholars understand</a:t>
          </a:r>
        </a:p>
      </dgm:t>
    </dgm:pt>
    <dgm:pt modelId="{E823AA20-AD5C-42BE-AE8E-F4913B756FDE}" type="parTrans" cxnId="{77BF1E14-64EE-42E0-85D1-98E6163F2506}">
      <dgm:prSet/>
      <dgm:spPr/>
      <dgm:t>
        <a:bodyPr/>
        <a:lstStyle/>
        <a:p>
          <a:endParaRPr lang="en-US"/>
        </a:p>
      </dgm:t>
    </dgm:pt>
    <dgm:pt modelId="{71E32AB2-314D-4228-A905-3D02EBB872D2}" type="sibTrans" cxnId="{77BF1E14-64EE-42E0-85D1-98E6163F2506}">
      <dgm:prSet/>
      <dgm:spPr/>
      <dgm:t>
        <a:bodyPr/>
        <a:lstStyle/>
        <a:p>
          <a:endParaRPr lang="en-US"/>
        </a:p>
      </dgm:t>
    </dgm:pt>
    <dgm:pt modelId="{71470836-00E2-4211-8247-CAF1A5572ACE}">
      <dgm:prSet/>
      <dgm:spPr/>
      <dgm:t>
        <a:bodyPr/>
        <a:lstStyle/>
        <a:p>
          <a:r>
            <a:rPr lang="en-US"/>
            <a:t>Separates citation from text for ease of readability without having to find a footnote</a:t>
          </a:r>
        </a:p>
      </dgm:t>
    </dgm:pt>
    <dgm:pt modelId="{54DC3AB5-E642-4FB0-B5FE-2452407FE2CC}" type="parTrans" cxnId="{856393E9-07B1-472A-BE63-0C258733311B}">
      <dgm:prSet/>
      <dgm:spPr/>
      <dgm:t>
        <a:bodyPr/>
        <a:lstStyle/>
        <a:p>
          <a:endParaRPr lang="en-US"/>
        </a:p>
      </dgm:t>
    </dgm:pt>
    <dgm:pt modelId="{40C8C34D-00D9-4090-9B26-27C1A2612ABE}" type="sibTrans" cxnId="{856393E9-07B1-472A-BE63-0C258733311B}">
      <dgm:prSet/>
      <dgm:spPr/>
      <dgm:t>
        <a:bodyPr/>
        <a:lstStyle/>
        <a:p>
          <a:endParaRPr lang="en-US"/>
        </a:p>
      </dgm:t>
    </dgm:pt>
    <dgm:pt modelId="{0877EA98-5768-4641-A05E-D65E4FF369DB}" type="pres">
      <dgm:prSet presAssocID="{2143E752-CA9F-4EC7-B861-057C22CD95E7}" presName="root" presStyleCnt="0">
        <dgm:presLayoutVars>
          <dgm:dir/>
          <dgm:resizeHandles val="exact"/>
        </dgm:presLayoutVars>
      </dgm:prSet>
      <dgm:spPr/>
    </dgm:pt>
    <dgm:pt modelId="{43497903-FF84-4861-9C26-E2B3A485A2E9}" type="pres">
      <dgm:prSet presAssocID="{85252758-CD9C-48FB-BF8E-AA2FF75DB38F}" presName="compNode" presStyleCnt="0"/>
      <dgm:spPr/>
    </dgm:pt>
    <dgm:pt modelId="{511D3B65-4F67-4AEA-801A-E4C5A3F194F6}" type="pres">
      <dgm:prSet presAssocID="{85252758-CD9C-48FB-BF8E-AA2FF75DB38F}" presName="bgRect" presStyleLbl="bgShp" presStyleIdx="0" presStyleCnt="3"/>
      <dgm:spPr/>
    </dgm:pt>
    <dgm:pt modelId="{C5A226CD-BDF5-492F-9DE3-4089D0AE4636}" type="pres">
      <dgm:prSet presAssocID="{85252758-CD9C-48FB-BF8E-AA2FF75DB38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1F3AC62E-0853-4B1A-905D-A5DC46A5D694}" type="pres">
      <dgm:prSet presAssocID="{85252758-CD9C-48FB-BF8E-AA2FF75DB38F}" presName="spaceRect" presStyleCnt="0"/>
      <dgm:spPr/>
    </dgm:pt>
    <dgm:pt modelId="{5E5F5C01-1E9F-4671-A4C8-50EDD710FD5B}" type="pres">
      <dgm:prSet presAssocID="{85252758-CD9C-48FB-BF8E-AA2FF75DB38F}" presName="parTx" presStyleLbl="revTx" presStyleIdx="0" presStyleCnt="3">
        <dgm:presLayoutVars>
          <dgm:chMax val="0"/>
          <dgm:chPref val="0"/>
        </dgm:presLayoutVars>
      </dgm:prSet>
      <dgm:spPr/>
    </dgm:pt>
    <dgm:pt modelId="{CB08D978-AEA2-4E58-8FD4-81BEDA934F80}" type="pres">
      <dgm:prSet presAssocID="{5583C832-0E52-42EA-A3BB-C8A8007954AD}" presName="sibTrans" presStyleCnt="0"/>
      <dgm:spPr/>
    </dgm:pt>
    <dgm:pt modelId="{B2FE1C81-8D6C-4382-8AB3-1EEF45CF9335}" type="pres">
      <dgm:prSet presAssocID="{88F11491-CF2E-4660-A0AE-B643945AF77F}" presName="compNode" presStyleCnt="0"/>
      <dgm:spPr/>
    </dgm:pt>
    <dgm:pt modelId="{034D1F14-8A61-4889-A2B0-564526621523}" type="pres">
      <dgm:prSet presAssocID="{88F11491-CF2E-4660-A0AE-B643945AF77F}" presName="bgRect" presStyleLbl="bgShp" presStyleIdx="1" presStyleCnt="3"/>
      <dgm:spPr/>
    </dgm:pt>
    <dgm:pt modelId="{85028014-1D16-49FA-8A67-221E0FC0A2FE}" type="pres">
      <dgm:prSet presAssocID="{88F11491-CF2E-4660-A0AE-B643945AF77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219AA17C-D26B-4980-9E63-D8F72BD8DF6B}" type="pres">
      <dgm:prSet presAssocID="{88F11491-CF2E-4660-A0AE-B643945AF77F}" presName="spaceRect" presStyleCnt="0"/>
      <dgm:spPr/>
    </dgm:pt>
    <dgm:pt modelId="{06CBAE7A-8D96-4767-BC3B-97BBED9B0720}" type="pres">
      <dgm:prSet presAssocID="{88F11491-CF2E-4660-A0AE-B643945AF77F}" presName="parTx" presStyleLbl="revTx" presStyleIdx="1" presStyleCnt="3">
        <dgm:presLayoutVars>
          <dgm:chMax val="0"/>
          <dgm:chPref val="0"/>
        </dgm:presLayoutVars>
      </dgm:prSet>
      <dgm:spPr/>
    </dgm:pt>
    <dgm:pt modelId="{1D524C76-5AB4-4B5D-86A2-6E6EDA286995}" type="pres">
      <dgm:prSet presAssocID="{71E32AB2-314D-4228-A905-3D02EBB872D2}" presName="sibTrans" presStyleCnt="0"/>
      <dgm:spPr/>
    </dgm:pt>
    <dgm:pt modelId="{71F94673-E104-42AC-9CE1-D12B6A84879E}" type="pres">
      <dgm:prSet presAssocID="{71470836-00E2-4211-8247-CAF1A5572ACE}" presName="compNode" presStyleCnt="0"/>
      <dgm:spPr/>
    </dgm:pt>
    <dgm:pt modelId="{82A8F149-4BEC-4F0D-AD06-4CC901BC4184}" type="pres">
      <dgm:prSet presAssocID="{71470836-00E2-4211-8247-CAF1A5572ACE}" presName="bgRect" presStyleLbl="bgShp" presStyleIdx="2" presStyleCnt="3"/>
      <dgm:spPr/>
    </dgm:pt>
    <dgm:pt modelId="{934EBAFD-B340-4E9A-8AB2-B6601643DB9E}" type="pres">
      <dgm:prSet presAssocID="{71470836-00E2-4211-8247-CAF1A5572AC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otes"/>
        </a:ext>
      </dgm:extLst>
    </dgm:pt>
    <dgm:pt modelId="{7535E5B4-C267-4D05-BA95-CE17D3C98697}" type="pres">
      <dgm:prSet presAssocID="{71470836-00E2-4211-8247-CAF1A5572ACE}" presName="spaceRect" presStyleCnt="0"/>
      <dgm:spPr/>
    </dgm:pt>
    <dgm:pt modelId="{CAD60E7B-4C55-46E6-861A-43E80281FE3A}" type="pres">
      <dgm:prSet presAssocID="{71470836-00E2-4211-8247-CAF1A5572ACE}" presName="parTx" presStyleLbl="revTx" presStyleIdx="2" presStyleCnt="3">
        <dgm:presLayoutVars>
          <dgm:chMax val="0"/>
          <dgm:chPref val="0"/>
        </dgm:presLayoutVars>
      </dgm:prSet>
      <dgm:spPr/>
    </dgm:pt>
  </dgm:ptLst>
  <dgm:cxnLst>
    <dgm:cxn modelId="{294CFB01-42FE-48C6-9723-643A4762DBED}" type="presOf" srcId="{71470836-00E2-4211-8247-CAF1A5572ACE}" destId="{CAD60E7B-4C55-46E6-861A-43E80281FE3A}" srcOrd="0" destOrd="0" presId="urn:microsoft.com/office/officeart/2018/2/layout/IconVerticalSolidList"/>
    <dgm:cxn modelId="{77BF1E14-64EE-42E0-85D1-98E6163F2506}" srcId="{2143E752-CA9F-4EC7-B861-057C22CD95E7}" destId="{88F11491-CF2E-4660-A0AE-B643945AF77F}" srcOrd="1" destOrd="0" parTransId="{E823AA20-AD5C-42BE-AE8E-F4913B756FDE}" sibTransId="{71E32AB2-314D-4228-A905-3D02EBB872D2}"/>
    <dgm:cxn modelId="{5972592E-B100-426F-BF91-5E1609699815}" type="presOf" srcId="{2143E752-CA9F-4EC7-B861-057C22CD95E7}" destId="{0877EA98-5768-4641-A05E-D65E4FF369DB}" srcOrd="0" destOrd="0" presId="urn:microsoft.com/office/officeart/2018/2/layout/IconVerticalSolidList"/>
    <dgm:cxn modelId="{0079E349-EC09-4060-A598-02AD6225E635}" srcId="{2143E752-CA9F-4EC7-B861-057C22CD95E7}" destId="{85252758-CD9C-48FB-BF8E-AA2FF75DB38F}" srcOrd="0" destOrd="0" parTransId="{CDC1C3C8-5599-4665-89AA-3204846BEBD6}" sibTransId="{5583C832-0E52-42EA-A3BB-C8A8007954AD}"/>
    <dgm:cxn modelId="{2B6B9584-307C-4938-B8FF-28FE0D56785A}" type="presOf" srcId="{85252758-CD9C-48FB-BF8E-AA2FF75DB38F}" destId="{5E5F5C01-1E9F-4671-A4C8-50EDD710FD5B}" srcOrd="0" destOrd="0" presId="urn:microsoft.com/office/officeart/2018/2/layout/IconVerticalSolidList"/>
    <dgm:cxn modelId="{1C007F9A-DBB6-459B-8306-36834DCDDB93}" type="presOf" srcId="{88F11491-CF2E-4660-A0AE-B643945AF77F}" destId="{06CBAE7A-8D96-4767-BC3B-97BBED9B0720}" srcOrd="0" destOrd="0" presId="urn:microsoft.com/office/officeart/2018/2/layout/IconVerticalSolidList"/>
    <dgm:cxn modelId="{856393E9-07B1-472A-BE63-0C258733311B}" srcId="{2143E752-CA9F-4EC7-B861-057C22CD95E7}" destId="{71470836-00E2-4211-8247-CAF1A5572ACE}" srcOrd="2" destOrd="0" parTransId="{54DC3AB5-E642-4FB0-B5FE-2452407FE2CC}" sibTransId="{40C8C34D-00D9-4090-9B26-27C1A2612ABE}"/>
    <dgm:cxn modelId="{2375DFD2-47FA-4FCC-842B-D09216FCD0D6}" type="presParOf" srcId="{0877EA98-5768-4641-A05E-D65E4FF369DB}" destId="{43497903-FF84-4861-9C26-E2B3A485A2E9}" srcOrd="0" destOrd="0" presId="urn:microsoft.com/office/officeart/2018/2/layout/IconVerticalSolidList"/>
    <dgm:cxn modelId="{E294CF52-4824-49C3-A713-801A9B0099EB}" type="presParOf" srcId="{43497903-FF84-4861-9C26-E2B3A485A2E9}" destId="{511D3B65-4F67-4AEA-801A-E4C5A3F194F6}" srcOrd="0" destOrd="0" presId="urn:microsoft.com/office/officeart/2018/2/layout/IconVerticalSolidList"/>
    <dgm:cxn modelId="{A094716D-AE08-48CD-B8AF-4189724DEFD4}" type="presParOf" srcId="{43497903-FF84-4861-9C26-E2B3A485A2E9}" destId="{C5A226CD-BDF5-492F-9DE3-4089D0AE4636}" srcOrd="1" destOrd="0" presId="urn:microsoft.com/office/officeart/2018/2/layout/IconVerticalSolidList"/>
    <dgm:cxn modelId="{0ABAD7A2-97EB-43A4-84FD-BF79DF0BBC5E}" type="presParOf" srcId="{43497903-FF84-4861-9C26-E2B3A485A2E9}" destId="{1F3AC62E-0853-4B1A-905D-A5DC46A5D694}" srcOrd="2" destOrd="0" presId="urn:microsoft.com/office/officeart/2018/2/layout/IconVerticalSolidList"/>
    <dgm:cxn modelId="{924B9FE1-E428-4974-95AC-841657A9777E}" type="presParOf" srcId="{43497903-FF84-4861-9C26-E2B3A485A2E9}" destId="{5E5F5C01-1E9F-4671-A4C8-50EDD710FD5B}" srcOrd="3" destOrd="0" presId="urn:microsoft.com/office/officeart/2018/2/layout/IconVerticalSolidList"/>
    <dgm:cxn modelId="{278572AD-A4F1-4BAA-B786-1805ED8D4A79}" type="presParOf" srcId="{0877EA98-5768-4641-A05E-D65E4FF369DB}" destId="{CB08D978-AEA2-4E58-8FD4-81BEDA934F80}" srcOrd="1" destOrd="0" presId="urn:microsoft.com/office/officeart/2018/2/layout/IconVerticalSolidList"/>
    <dgm:cxn modelId="{6B578B6E-8269-467C-B01C-C6216B91D5A5}" type="presParOf" srcId="{0877EA98-5768-4641-A05E-D65E4FF369DB}" destId="{B2FE1C81-8D6C-4382-8AB3-1EEF45CF9335}" srcOrd="2" destOrd="0" presId="urn:microsoft.com/office/officeart/2018/2/layout/IconVerticalSolidList"/>
    <dgm:cxn modelId="{87B44E6D-343F-4E15-9B11-7BA64EDF3969}" type="presParOf" srcId="{B2FE1C81-8D6C-4382-8AB3-1EEF45CF9335}" destId="{034D1F14-8A61-4889-A2B0-564526621523}" srcOrd="0" destOrd="0" presId="urn:microsoft.com/office/officeart/2018/2/layout/IconVerticalSolidList"/>
    <dgm:cxn modelId="{5999EC87-6240-4919-9DB4-F94918602F19}" type="presParOf" srcId="{B2FE1C81-8D6C-4382-8AB3-1EEF45CF9335}" destId="{85028014-1D16-49FA-8A67-221E0FC0A2FE}" srcOrd="1" destOrd="0" presId="urn:microsoft.com/office/officeart/2018/2/layout/IconVerticalSolidList"/>
    <dgm:cxn modelId="{01663609-82C5-4A8C-8580-DB2529C957AB}" type="presParOf" srcId="{B2FE1C81-8D6C-4382-8AB3-1EEF45CF9335}" destId="{219AA17C-D26B-4980-9E63-D8F72BD8DF6B}" srcOrd="2" destOrd="0" presId="urn:microsoft.com/office/officeart/2018/2/layout/IconVerticalSolidList"/>
    <dgm:cxn modelId="{8E1E8E46-2845-4A79-9990-B6B555E92C7A}" type="presParOf" srcId="{B2FE1C81-8D6C-4382-8AB3-1EEF45CF9335}" destId="{06CBAE7A-8D96-4767-BC3B-97BBED9B0720}" srcOrd="3" destOrd="0" presId="urn:microsoft.com/office/officeart/2018/2/layout/IconVerticalSolidList"/>
    <dgm:cxn modelId="{99A05E5C-BAA1-4B53-825C-B4AC2055FFD9}" type="presParOf" srcId="{0877EA98-5768-4641-A05E-D65E4FF369DB}" destId="{1D524C76-5AB4-4B5D-86A2-6E6EDA286995}" srcOrd="3" destOrd="0" presId="urn:microsoft.com/office/officeart/2018/2/layout/IconVerticalSolidList"/>
    <dgm:cxn modelId="{A9330053-8992-4272-9F96-D90CF45FE2AC}" type="presParOf" srcId="{0877EA98-5768-4641-A05E-D65E4FF369DB}" destId="{71F94673-E104-42AC-9CE1-D12B6A84879E}" srcOrd="4" destOrd="0" presId="urn:microsoft.com/office/officeart/2018/2/layout/IconVerticalSolidList"/>
    <dgm:cxn modelId="{704DFD6D-1C45-4653-BE4F-91A1B7C6FD7D}" type="presParOf" srcId="{71F94673-E104-42AC-9CE1-D12B6A84879E}" destId="{82A8F149-4BEC-4F0D-AD06-4CC901BC4184}" srcOrd="0" destOrd="0" presId="urn:microsoft.com/office/officeart/2018/2/layout/IconVerticalSolidList"/>
    <dgm:cxn modelId="{0A456471-9700-4995-B853-73A77CABCFBB}" type="presParOf" srcId="{71F94673-E104-42AC-9CE1-D12B6A84879E}" destId="{934EBAFD-B340-4E9A-8AB2-B6601643DB9E}" srcOrd="1" destOrd="0" presId="urn:microsoft.com/office/officeart/2018/2/layout/IconVerticalSolidList"/>
    <dgm:cxn modelId="{2BBE4460-7A6A-468F-A456-3630F31EC6BF}" type="presParOf" srcId="{71F94673-E104-42AC-9CE1-D12B6A84879E}" destId="{7535E5B4-C267-4D05-BA95-CE17D3C98697}" srcOrd="2" destOrd="0" presId="urn:microsoft.com/office/officeart/2018/2/layout/IconVerticalSolidList"/>
    <dgm:cxn modelId="{073E2AB3-D265-4B59-95ED-1280D9BF9919}" type="presParOf" srcId="{71F94673-E104-42AC-9CE1-D12B6A84879E}" destId="{CAD60E7B-4C55-46E6-861A-43E80281FE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0407EA-832A-4B81-91F4-39D8A14B8A19}" type="doc">
      <dgm:prSet loTypeId="urn:microsoft.com/office/officeart/2005/8/layout/vList5" loCatId="list" qsTypeId="urn:microsoft.com/office/officeart/2005/8/quickstyle/simple4" qsCatId="simple" csTypeId="urn:microsoft.com/office/officeart/2005/8/colors/accent2_2" csCatId="accent2" phldr="1"/>
      <dgm:spPr/>
      <dgm:t>
        <a:bodyPr/>
        <a:lstStyle/>
        <a:p>
          <a:endParaRPr lang="en-US"/>
        </a:p>
      </dgm:t>
    </dgm:pt>
    <dgm:pt modelId="{2144F7FC-EDE7-4FE0-9850-85F0C5A64843}">
      <dgm:prSet/>
      <dgm:spPr/>
      <dgm:t>
        <a:bodyPr/>
        <a:lstStyle/>
        <a:p>
          <a:r>
            <a:rPr lang="en-US" b="1"/>
            <a:t>United States Supreme Court </a:t>
          </a:r>
          <a:endParaRPr lang="en-US"/>
        </a:p>
      </dgm:t>
    </dgm:pt>
    <dgm:pt modelId="{7C3FE793-3764-44A1-A666-B87382D909E9}" type="parTrans" cxnId="{8D6284CE-B82E-425B-8CAD-56E1629F85B5}">
      <dgm:prSet/>
      <dgm:spPr/>
      <dgm:t>
        <a:bodyPr/>
        <a:lstStyle/>
        <a:p>
          <a:endParaRPr lang="en-US"/>
        </a:p>
      </dgm:t>
    </dgm:pt>
    <dgm:pt modelId="{120604DE-F3C9-43CC-9A25-7C675FD5B7F9}" type="sibTrans" cxnId="{8D6284CE-B82E-425B-8CAD-56E1629F85B5}">
      <dgm:prSet/>
      <dgm:spPr/>
      <dgm:t>
        <a:bodyPr/>
        <a:lstStyle/>
        <a:p>
          <a:endParaRPr lang="en-US"/>
        </a:p>
      </dgm:t>
    </dgm:pt>
    <dgm:pt modelId="{B54523A4-FD70-42DE-BDB8-61ED1F28B984}">
      <dgm:prSet/>
      <dgm:spPr/>
      <dgm:t>
        <a:bodyPr/>
        <a:lstStyle/>
        <a:p>
          <a:r>
            <a:rPr lang="en-US"/>
            <a:t>Cite to the United States Reports = U.S.</a:t>
          </a:r>
        </a:p>
      </dgm:t>
    </dgm:pt>
    <dgm:pt modelId="{A1D86CE8-C8BC-4853-987F-7F6F1BE51EB1}" type="parTrans" cxnId="{01B89A2B-96CC-4A97-83DD-C526E15C872E}">
      <dgm:prSet/>
      <dgm:spPr/>
      <dgm:t>
        <a:bodyPr/>
        <a:lstStyle/>
        <a:p>
          <a:endParaRPr lang="en-US"/>
        </a:p>
      </dgm:t>
    </dgm:pt>
    <dgm:pt modelId="{D99076B2-3888-4DA7-9169-D4633540E4AC}" type="sibTrans" cxnId="{01B89A2B-96CC-4A97-83DD-C526E15C872E}">
      <dgm:prSet/>
      <dgm:spPr/>
      <dgm:t>
        <a:bodyPr/>
        <a:lstStyle/>
        <a:p>
          <a:endParaRPr lang="en-US"/>
        </a:p>
      </dgm:t>
    </dgm:pt>
    <dgm:pt modelId="{2BE27ECE-A1B1-4A2F-99E1-674C122A9C99}">
      <dgm:prSet/>
      <dgm:spPr/>
      <dgm:t>
        <a:bodyPr/>
        <a:lstStyle/>
        <a:p>
          <a:r>
            <a:rPr lang="en-US"/>
            <a:t>Ex. </a:t>
          </a:r>
          <a:r>
            <a:rPr lang="en-US" i="1"/>
            <a:t>Tommy v. Smith</a:t>
          </a:r>
          <a:r>
            <a:rPr lang="en-US"/>
            <a:t>, 27 U.S. 46, 47 (2003).</a:t>
          </a:r>
        </a:p>
      </dgm:t>
    </dgm:pt>
    <dgm:pt modelId="{372CDACD-FF53-4602-962A-CA3878743CBA}" type="parTrans" cxnId="{C11F5D9C-7B60-4E5C-B932-B4A8D23A7984}">
      <dgm:prSet/>
      <dgm:spPr/>
      <dgm:t>
        <a:bodyPr/>
        <a:lstStyle/>
        <a:p>
          <a:endParaRPr lang="en-US"/>
        </a:p>
      </dgm:t>
    </dgm:pt>
    <dgm:pt modelId="{95BCB877-05D7-49E9-B482-8A9416EB410F}" type="sibTrans" cxnId="{C11F5D9C-7B60-4E5C-B932-B4A8D23A7984}">
      <dgm:prSet/>
      <dgm:spPr/>
      <dgm:t>
        <a:bodyPr/>
        <a:lstStyle/>
        <a:p>
          <a:endParaRPr lang="en-US"/>
        </a:p>
      </dgm:t>
    </dgm:pt>
    <dgm:pt modelId="{3BE64E53-174B-4E57-9904-AF9D5727BB3A}">
      <dgm:prSet/>
      <dgm:spPr/>
      <dgm:t>
        <a:bodyPr/>
        <a:lstStyle/>
        <a:p>
          <a:r>
            <a:rPr lang="en-US" b="1"/>
            <a:t>Federal Circuit Courts of Appeal</a:t>
          </a:r>
          <a:endParaRPr lang="en-US"/>
        </a:p>
      </dgm:t>
    </dgm:pt>
    <dgm:pt modelId="{33C6CEF4-2486-416C-AF0C-E45CBFBA3B48}" type="parTrans" cxnId="{972DF04B-7155-4FDB-91AD-32AE942B8E72}">
      <dgm:prSet/>
      <dgm:spPr/>
      <dgm:t>
        <a:bodyPr/>
        <a:lstStyle/>
        <a:p>
          <a:endParaRPr lang="en-US"/>
        </a:p>
      </dgm:t>
    </dgm:pt>
    <dgm:pt modelId="{9DD7FA36-F24B-4DF2-B63A-0B17D4636C04}" type="sibTrans" cxnId="{972DF04B-7155-4FDB-91AD-32AE942B8E72}">
      <dgm:prSet/>
      <dgm:spPr/>
      <dgm:t>
        <a:bodyPr/>
        <a:lstStyle/>
        <a:p>
          <a:endParaRPr lang="en-US"/>
        </a:p>
      </dgm:t>
    </dgm:pt>
    <dgm:pt modelId="{D85F5559-49B5-4C54-BB19-129C2EDB9AAB}">
      <dgm:prSet/>
      <dgm:spPr/>
      <dgm:t>
        <a:bodyPr/>
        <a:lstStyle/>
        <a:p>
          <a:r>
            <a:rPr lang="en-US" dirty="0"/>
            <a:t>Cite to the Federal Reporter when available = F.; F.2d; F.3d; F.4th</a:t>
          </a:r>
        </a:p>
      </dgm:t>
    </dgm:pt>
    <dgm:pt modelId="{783C95FD-154B-4969-8E53-C3BBAC68C371}" type="parTrans" cxnId="{17E214D4-02F2-4400-9E5F-ED2B80446692}">
      <dgm:prSet/>
      <dgm:spPr/>
      <dgm:t>
        <a:bodyPr/>
        <a:lstStyle/>
        <a:p>
          <a:endParaRPr lang="en-US"/>
        </a:p>
      </dgm:t>
    </dgm:pt>
    <dgm:pt modelId="{0043B123-1782-4C17-A6F7-9292A8D1AD4E}" type="sibTrans" cxnId="{17E214D4-02F2-4400-9E5F-ED2B80446692}">
      <dgm:prSet/>
      <dgm:spPr/>
      <dgm:t>
        <a:bodyPr/>
        <a:lstStyle/>
        <a:p>
          <a:endParaRPr lang="en-US"/>
        </a:p>
      </dgm:t>
    </dgm:pt>
    <dgm:pt modelId="{E03ADB90-7E9A-4ADD-8CB6-25F164E29F4F}">
      <dgm:prSet/>
      <dgm:spPr/>
      <dgm:t>
        <a:bodyPr/>
        <a:lstStyle/>
        <a:p>
          <a:r>
            <a:rPr lang="en-US" b="1" dirty="0"/>
            <a:t>Federal district courts </a:t>
          </a:r>
          <a:endParaRPr lang="en-US" dirty="0"/>
        </a:p>
      </dgm:t>
    </dgm:pt>
    <dgm:pt modelId="{E59CC636-FF61-4815-B661-9BA04CB170D7}" type="parTrans" cxnId="{03CA6012-3115-4076-802C-DA816BF27441}">
      <dgm:prSet/>
      <dgm:spPr/>
      <dgm:t>
        <a:bodyPr/>
        <a:lstStyle/>
        <a:p>
          <a:endParaRPr lang="en-US"/>
        </a:p>
      </dgm:t>
    </dgm:pt>
    <dgm:pt modelId="{E3D9C657-DC37-4478-A9AF-4138FCAC79B1}" type="sibTrans" cxnId="{03CA6012-3115-4076-802C-DA816BF27441}">
      <dgm:prSet/>
      <dgm:spPr/>
      <dgm:t>
        <a:bodyPr/>
        <a:lstStyle/>
        <a:p>
          <a:endParaRPr lang="en-US"/>
        </a:p>
      </dgm:t>
    </dgm:pt>
    <dgm:pt modelId="{DCD47FE3-4D3B-4583-8207-1FE5DFB73B7F}">
      <dgm:prSet/>
      <dgm:spPr/>
      <dgm:t>
        <a:bodyPr/>
        <a:lstStyle/>
        <a:p>
          <a:r>
            <a:rPr lang="en-US"/>
            <a:t>Cite to the Federal Supplement when available = F. Supp.; F. Supp. 2d; F. Supp. 3d</a:t>
          </a:r>
        </a:p>
      </dgm:t>
    </dgm:pt>
    <dgm:pt modelId="{2E308D17-9CF2-4543-962E-27CD3755CA49}" type="parTrans" cxnId="{262F8167-BBDA-44DD-9FFC-FAEFEA1F8F43}">
      <dgm:prSet/>
      <dgm:spPr/>
      <dgm:t>
        <a:bodyPr/>
        <a:lstStyle/>
        <a:p>
          <a:endParaRPr lang="en-US"/>
        </a:p>
      </dgm:t>
    </dgm:pt>
    <dgm:pt modelId="{93CA1982-E5E5-4CEA-B892-CC524087EBB9}" type="sibTrans" cxnId="{262F8167-BBDA-44DD-9FFC-FAEFEA1F8F43}">
      <dgm:prSet/>
      <dgm:spPr/>
      <dgm:t>
        <a:bodyPr/>
        <a:lstStyle/>
        <a:p>
          <a:endParaRPr lang="en-US"/>
        </a:p>
      </dgm:t>
    </dgm:pt>
    <dgm:pt modelId="{2A28ACE1-01F5-4964-9D68-114446AF79DE}" type="pres">
      <dgm:prSet presAssocID="{780407EA-832A-4B81-91F4-39D8A14B8A19}" presName="Name0" presStyleCnt="0">
        <dgm:presLayoutVars>
          <dgm:dir/>
          <dgm:animLvl val="lvl"/>
          <dgm:resizeHandles val="exact"/>
        </dgm:presLayoutVars>
      </dgm:prSet>
      <dgm:spPr/>
    </dgm:pt>
    <dgm:pt modelId="{DF965CB5-A080-4435-8711-0D7F94F7AC1F}" type="pres">
      <dgm:prSet presAssocID="{2144F7FC-EDE7-4FE0-9850-85F0C5A64843}" presName="linNode" presStyleCnt="0"/>
      <dgm:spPr/>
    </dgm:pt>
    <dgm:pt modelId="{28BA570B-157B-4972-9035-EB2D88B4FB82}" type="pres">
      <dgm:prSet presAssocID="{2144F7FC-EDE7-4FE0-9850-85F0C5A64843}" presName="parentText" presStyleLbl="node1" presStyleIdx="0" presStyleCnt="3">
        <dgm:presLayoutVars>
          <dgm:chMax val="1"/>
          <dgm:bulletEnabled val="1"/>
        </dgm:presLayoutVars>
      </dgm:prSet>
      <dgm:spPr/>
    </dgm:pt>
    <dgm:pt modelId="{BE670B9C-EDBD-4E93-8E8B-330B98655E89}" type="pres">
      <dgm:prSet presAssocID="{2144F7FC-EDE7-4FE0-9850-85F0C5A64843}" presName="descendantText" presStyleLbl="alignAccFollowNode1" presStyleIdx="0" presStyleCnt="3">
        <dgm:presLayoutVars>
          <dgm:bulletEnabled val="1"/>
        </dgm:presLayoutVars>
      </dgm:prSet>
      <dgm:spPr/>
    </dgm:pt>
    <dgm:pt modelId="{C5493914-488E-4453-B8B2-30EC2C7EEDF5}" type="pres">
      <dgm:prSet presAssocID="{120604DE-F3C9-43CC-9A25-7C675FD5B7F9}" presName="sp" presStyleCnt="0"/>
      <dgm:spPr/>
    </dgm:pt>
    <dgm:pt modelId="{E1DDE8D2-9B29-4FED-9293-6E656EADAC30}" type="pres">
      <dgm:prSet presAssocID="{3BE64E53-174B-4E57-9904-AF9D5727BB3A}" presName="linNode" presStyleCnt="0"/>
      <dgm:spPr/>
    </dgm:pt>
    <dgm:pt modelId="{D90BA9DC-7D33-4DAA-A2CE-83C583DB0E2D}" type="pres">
      <dgm:prSet presAssocID="{3BE64E53-174B-4E57-9904-AF9D5727BB3A}" presName="parentText" presStyleLbl="node1" presStyleIdx="1" presStyleCnt="3">
        <dgm:presLayoutVars>
          <dgm:chMax val="1"/>
          <dgm:bulletEnabled val="1"/>
        </dgm:presLayoutVars>
      </dgm:prSet>
      <dgm:spPr/>
    </dgm:pt>
    <dgm:pt modelId="{69540FC8-A459-4D07-9C76-7B1C3CF6F5E8}" type="pres">
      <dgm:prSet presAssocID="{3BE64E53-174B-4E57-9904-AF9D5727BB3A}" presName="descendantText" presStyleLbl="alignAccFollowNode1" presStyleIdx="1" presStyleCnt="3">
        <dgm:presLayoutVars>
          <dgm:bulletEnabled val="1"/>
        </dgm:presLayoutVars>
      </dgm:prSet>
      <dgm:spPr/>
    </dgm:pt>
    <dgm:pt modelId="{A4CF0D63-1201-48FA-9AA4-7ADD324FBEE6}" type="pres">
      <dgm:prSet presAssocID="{9DD7FA36-F24B-4DF2-B63A-0B17D4636C04}" presName="sp" presStyleCnt="0"/>
      <dgm:spPr/>
    </dgm:pt>
    <dgm:pt modelId="{497F6BBB-E6CA-46BA-993B-BC16D07F7A99}" type="pres">
      <dgm:prSet presAssocID="{E03ADB90-7E9A-4ADD-8CB6-25F164E29F4F}" presName="linNode" presStyleCnt="0"/>
      <dgm:spPr/>
    </dgm:pt>
    <dgm:pt modelId="{4512E912-23F3-4ECF-B1B9-6DC4C33EEA2E}" type="pres">
      <dgm:prSet presAssocID="{E03ADB90-7E9A-4ADD-8CB6-25F164E29F4F}" presName="parentText" presStyleLbl="node1" presStyleIdx="2" presStyleCnt="3">
        <dgm:presLayoutVars>
          <dgm:chMax val="1"/>
          <dgm:bulletEnabled val="1"/>
        </dgm:presLayoutVars>
      </dgm:prSet>
      <dgm:spPr/>
    </dgm:pt>
    <dgm:pt modelId="{77DD1ADD-7A24-40DD-AA3A-E6B86C8E2EA1}" type="pres">
      <dgm:prSet presAssocID="{E03ADB90-7E9A-4ADD-8CB6-25F164E29F4F}" presName="descendantText" presStyleLbl="alignAccFollowNode1" presStyleIdx="2" presStyleCnt="3">
        <dgm:presLayoutVars>
          <dgm:bulletEnabled val="1"/>
        </dgm:presLayoutVars>
      </dgm:prSet>
      <dgm:spPr/>
    </dgm:pt>
  </dgm:ptLst>
  <dgm:cxnLst>
    <dgm:cxn modelId="{03CA6012-3115-4076-802C-DA816BF27441}" srcId="{780407EA-832A-4B81-91F4-39D8A14B8A19}" destId="{E03ADB90-7E9A-4ADD-8CB6-25F164E29F4F}" srcOrd="2" destOrd="0" parTransId="{E59CC636-FF61-4815-B661-9BA04CB170D7}" sibTransId="{E3D9C657-DC37-4478-A9AF-4138FCAC79B1}"/>
    <dgm:cxn modelId="{5889831B-6CC1-457B-967B-80EFBF84A083}" type="presOf" srcId="{DCD47FE3-4D3B-4583-8207-1FE5DFB73B7F}" destId="{77DD1ADD-7A24-40DD-AA3A-E6B86C8E2EA1}" srcOrd="0" destOrd="0" presId="urn:microsoft.com/office/officeart/2005/8/layout/vList5"/>
    <dgm:cxn modelId="{393D9427-6C4B-4DD6-B2CD-618F2FB1EF21}" type="presOf" srcId="{2BE27ECE-A1B1-4A2F-99E1-674C122A9C99}" destId="{BE670B9C-EDBD-4E93-8E8B-330B98655E89}" srcOrd="0" destOrd="1" presId="urn:microsoft.com/office/officeart/2005/8/layout/vList5"/>
    <dgm:cxn modelId="{01B89A2B-96CC-4A97-83DD-C526E15C872E}" srcId="{2144F7FC-EDE7-4FE0-9850-85F0C5A64843}" destId="{B54523A4-FD70-42DE-BDB8-61ED1F28B984}" srcOrd="0" destOrd="0" parTransId="{A1D86CE8-C8BC-4853-987F-7F6F1BE51EB1}" sibTransId="{D99076B2-3888-4DA7-9169-D4633540E4AC}"/>
    <dgm:cxn modelId="{262F8167-BBDA-44DD-9FFC-FAEFEA1F8F43}" srcId="{E03ADB90-7E9A-4ADD-8CB6-25F164E29F4F}" destId="{DCD47FE3-4D3B-4583-8207-1FE5DFB73B7F}" srcOrd="0" destOrd="0" parTransId="{2E308D17-9CF2-4543-962E-27CD3755CA49}" sibTransId="{93CA1982-E5E5-4CEA-B892-CC524087EBB9}"/>
    <dgm:cxn modelId="{9535E868-160E-4B28-A5D4-B0B70346643E}" type="presOf" srcId="{3BE64E53-174B-4E57-9904-AF9D5727BB3A}" destId="{D90BA9DC-7D33-4DAA-A2CE-83C583DB0E2D}" srcOrd="0" destOrd="0" presId="urn:microsoft.com/office/officeart/2005/8/layout/vList5"/>
    <dgm:cxn modelId="{972DF04B-7155-4FDB-91AD-32AE942B8E72}" srcId="{780407EA-832A-4B81-91F4-39D8A14B8A19}" destId="{3BE64E53-174B-4E57-9904-AF9D5727BB3A}" srcOrd="1" destOrd="0" parTransId="{33C6CEF4-2486-416C-AF0C-E45CBFBA3B48}" sibTransId="{9DD7FA36-F24B-4DF2-B63A-0B17D4636C04}"/>
    <dgm:cxn modelId="{51B87998-8CF1-464D-ABF4-84DFD790EC9E}" type="presOf" srcId="{780407EA-832A-4B81-91F4-39D8A14B8A19}" destId="{2A28ACE1-01F5-4964-9D68-114446AF79DE}" srcOrd="0" destOrd="0" presId="urn:microsoft.com/office/officeart/2005/8/layout/vList5"/>
    <dgm:cxn modelId="{C11F5D9C-7B60-4E5C-B932-B4A8D23A7984}" srcId="{2144F7FC-EDE7-4FE0-9850-85F0C5A64843}" destId="{2BE27ECE-A1B1-4A2F-99E1-674C122A9C99}" srcOrd="1" destOrd="0" parTransId="{372CDACD-FF53-4602-962A-CA3878743CBA}" sibTransId="{95BCB877-05D7-49E9-B482-8A9416EB410F}"/>
    <dgm:cxn modelId="{A4D078A4-2C83-487B-9C68-8B5B2B191C28}" type="presOf" srcId="{2144F7FC-EDE7-4FE0-9850-85F0C5A64843}" destId="{28BA570B-157B-4972-9035-EB2D88B4FB82}" srcOrd="0" destOrd="0" presId="urn:microsoft.com/office/officeart/2005/8/layout/vList5"/>
    <dgm:cxn modelId="{8D6284CE-B82E-425B-8CAD-56E1629F85B5}" srcId="{780407EA-832A-4B81-91F4-39D8A14B8A19}" destId="{2144F7FC-EDE7-4FE0-9850-85F0C5A64843}" srcOrd="0" destOrd="0" parTransId="{7C3FE793-3764-44A1-A666-B87382D909E9}" sibTransId="{120604DE-F3C9-43CC-9A25-7C675FD5B7F9}"/>
    <dgm:cxn modelId="{17E214D4-02F2-4400-9E5F-ED2B80446692}" srcId="{3BE64E53-174B-4E57-9904-AF9D5727BB3A}" destId="{D85F5559-49B5-4C54-BB19-129C2EDB9AAB}" srcOrd="0" destOrd="0" parTransId="{783C95FD-154B-4969-8E53-C3BBAC68C371}" sibTransId="{0043B123-1782-4C17-A6F7-9292A8D1AD4E}"/>
    <dgm:cxn modelId="{24C301D5-9C7A-4CFC-B65C-94E202A66F4C}" type="presOf" srcId="{E03ADB90-7E9A-4ADD-8CB6-25F164E29F4F}" destId="{4512E912-23F3-4ECF-B1B9-6DC4C33EEA2E}" srcOrd="0" destOrd="0" presId="urn:microsoft.com/office/officeart/2005/8/layout/vList5"/>
    <dgm:cxn modelId="{925A30F0-A8AD-437B-9387-6DE8BA28CC3C}" type="presOf" srcId="{B54523A4-FD70-42DE-BDB8-61ED1F28B984}" destId="{BE670B9C-EDBD-4E93-8E8B-330B98655E89}" srcOrd="0" destOrd="0" presId="urn:microsoft.com/office/officeart/2005/8/layout/vList5"/>
    <dgm:cxn modelId="{9127B3F9-D561-461E-A02A-49F8782F74CC}" type="presOf" srcId="{D85F5559-49B5-4C54-BB19-129C2EDB9AAB}" destId="{69540FC8-A459-4D07-9C76-7B1C3CF6F5E8}" srcOrd="0" destOrd="0" presId="urn:microsoft.com/office/officeart/2005/8/layout/vList5"/>
    <dgm:cxn modelId="{13CB11D1-F7ED-413C-BD34-028AC31285AF}" type="presParOf" srcId="{2A28ACE1-01F5-4964-9D68-114446AF79DE}" destId="{DF965CB5-A080-4435-8711-0D7F94F7AC1F}" srcOrd="0" destOrd="0" presId="urn:microsoft.com/office/officeart/2005/8/layout/vList5"/>
    <dgm:cxn modelId="{024755D7-04FE-4702-8833-6F020304013E}" type="presParOf" srcId="{DF965CB5-A080-4435-8711-0D7F94F7AC1F}" destId="{28BA570B-157B-4972-9035-EB2D88B4FB82}" srcOrd="0" destOrd="0" presId="urn:microsoft.com/office/officeart/2005/8/layout/vList5"/>
    <dgm:cxn modelId="{3BD384DA-C2CB-4966-9DDD-7FC90BB77644}" type="presParOf" srcId="{DF965CB5-A080-4435-8711-0D7F94F7AC1F}" destId="{BE670B9C-EDBD-4E93-8E8B-330B98655E89}" srcOrd="1" destOrd="0" presId="urn:microsoft.com/office/officeart/2005/8/layout/vList5"/>
    <dgm:cxn modelId="{21CEC55D-E773-4E02-ABC0-99B56188A095}" type="presParOf" srcId="{2A28ACE1-01F5-4964-9D68-114446AF79DE}" destId="{C5493914-488E-4453-B8B2-30EC2C7EEDF5}" srcOrd="1" destOrd="0" presId="urn:microsoft.com/office/officeart/2005/8/layout/vList5"/>
    <dgm:cxn modelId="{4307C3CA-C03B-4D2F-ADAD-3C4289649724}" type="presParOf" srcId="{2A28ACE1-01F5-4964-9D68-114446AF79DE}" destId="{E1DDE8D2-9B29-4FED-9293-6E656EADAC30}" srcOrd="2" destOrd="0" presId="urn:microsoft.com/office/officeart/2005/8/layout/vList5"/>
    <dgm:cxn modelId="{EC0CDED7-9F79-4D8F-88F6-E4BD905EFAC7}" type="presParOf" srcId="{E1DDE8D2-9B29-4FED-9293-6E656EADAC30}" destId="{D90BA9DC-7D33-4DAA-A2CE-83C583DB0E2D}" srcOrd="0" destOrd="0" presId="urn:microsoft.com/office/officeart/2005/8/layout/vList5"/>
    <dgm:cxn modelId="{CD728E0D-529A-44D1-B0BE-0AEABE6F87A9}" type="presParOf" srcId="{E1DDE8D2-9B29-4FED-9293-6E656EADAC30}" destId="{69540FC8-A459-4D07-9C76-7B1C3CF6F5E8}" srcOrd="1" destOrd="0" presId="urn:microsoft.com/office/officeart/2005/8/layout/vList5"/>
    <dgm:cxn modelId="{7D2BEEB2-EE39-4BB2-B12F-C773EF526A70}" type="presParOf" srcId="{2A28ACE1-01F5-4964-9D68-114446AF79DE}" destId="{A4CF0D63-1201-48FA-9AA4-7ADD324FBEE6}" srcOrd="3" destOrd="0" presId="urn:microsoft.com/office/officeart/2005/8/layout/vList5"/>
    <dgm:cxn modelId="{348AC68E-82E5-48A6-85F8-20231030B8E3}" type="presParOf" srcId="{2A28ACE1-01F5-4964-9D68-114446AF79DE}" destId="{497F6BBB-E6CA-46BA-993B-BC16D07F7A99}" srcOrd="4" destOrd="0" presId="urn:microsoft.com/office/officeart/2005/8/layout/vList5"/>
    <dgm:cxn modelId="{6D918F9F-4A4D-4F8E-8820-ABCEEC11D4D5}" type="presParOf" srcId="{497F6BBB-E6CA-46BA-993B-BC16D07F7A99}" destId="{4512E912-23F3-4ECF-B1B9-6DC4C33EEA2E}" srcOrd="0" destOrd="0" presId="urn:microsoft.com/office/officeart/2005/8/layout/vList5"/>
    <dgm:cxn modelId="{FFE3DF12-F243-479E-A508-3525D207C7BF}" type="presParOf" srcId="{497F6BBB-E6CA-46BA-993B-BC16D07F7A99}" destId="{77DD1ADD-7A24-40DD-AA3A-E6B86C8E2EA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D3B65-4F67-4AEA-801A-E4C5A3F194F6}">
      <dsp:nvSpPr>
        <dsp:cNvPr id="0" name=""/>
        <dsp:cNvSpPr/>
      </dsp:nvSpPr>
      <dsp:spPr>
        <a:xfrm>
          <a:off x="0" y="459"/>
          <a:ext cx="10058399" cy="107427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A226CD-BDF5-492F-9DE3-4089D0AE4636}">
      <dsp:nvSpPr>
        <dsp:cNvPr id="0" name=""/>
        <dsp:cNvSpPr/>
      </dsp:nvSpPr>
      <dsp:spPr>
        <a:xfrm>
          <a:off x="324969" y="242171"/>
          <a:ext cx="590852" cy="5908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5F5C01-1E9F-4671-A4C8-50EDD710FD5B}">
      <dsp:nvSpPr>
        <dsp:cNvPr id="0" name=""/>
        <dsp:cNvSpPr/>
      </dsp:nvSpPr>
      <dsp:spPr>
        <a:xfrm>
          <a:off x="1240791" y="459"/>
          <a:ext cx="8817608" cy="107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94" tIns="113694" rIns="113694" bIns="113694" numCol="1" spcCol="1270" anchor="ctr" anchorCtr="0">
          <a:noAutofit/>
        </a:bodyPr>
        <a:lstStyle/>
        <a:p>
          <a:pPr marL="0" lvl="0" indent="0" algn="l" defTabSz="1111250">
            <a:lnSpc>
              <a:spcPct val="90000"/>
            </a:lnSpc>
            <a:spcBef>
              <a:spcPct val="0"/>
            </a:spcBef>
            <a:spcAft>
              <a:spcPct val="35000"/>
            </a:spcAft>
            <a:buNone/>
          </a:pPr>
          <a:r>
            <a:rPr lang="en-US" sz="2500" kern="1200"/>
            <a:t>Gives credibility to your legal writing</a:t>
          </a:r>
        </a:p>
      </dsp:txBody>
      <dsp:txXfrm>
        <a:off x="1240791" y="459"/>
        <a:ext cx="8817608" cy="1074277"/>
      </dsp:txXfrm>
    </dsp:sp>
    <dsp:sp modelId="{034D1F14-8A61-4889-A2B0-564526621523}">
      <dsp:nvSpPr>
        <dsp:cNvPr id="0" name=""/>
        <dsp:cNvSpPr/>
      </dsp:nvSpPr>
      <dsp:spPr>
        <a:xfrm>
          <a:off x="0" y="1343306"/>
          <a:ext cx="10058399" cy="107427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028014-1D16-49FA-8A67-221E0FC0A2FE}">
      <dsp:nvSpPr>
        <dsp:cNvPr id="0" name=""/>
        <dsp:cNvSpPr/>
      </dsp:nvSpPr>
      <dsp:spPr>
        <a:xfrm>
          <a:off x="324969" y="1585019"/>
          <a:ext cx="590852" cy="590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CBAE7A-8D96-4767-BC3B-97BBED9B0720}">
      <dsp:nvSpPr>
        <dsp:cNvPr id="0" name=""/>
        <dsp:cNvSpPr/>
      </dsp:nvSpPr>
      <dsp:spPr>
        <a:xfrm>
          <a:off x="1240791" y="1343306"/>
          <a:ext cx="8817608" cy="107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94" tIns="113694" rIns="113694" bIns="113694" numCol="1" spcCol="1270" anchor="ctr" anchorCtr="0">
          <a:noAutofit/>
        </a:bodyPr>
        <a:lstStyle/>
        <a:p>
          <a:pPr marL="0" lvl="0" indent="0" algn="l" defTabSz="1111250">
            <a:lnSpc>
              <a:spcPct val="90000"/>
            </a:lnSpc>
            <a:spcBef>
              <a:spcPct val="0"/>
            </a:spcBef>
            <a:spcAft>
              <a:spcPct val="35000"/>
            </a:spcAft>
            <a:buNone/>
          </a:pPr>
          <a:r>
            <a:rPr lang="en-US" sz="2500" kern="1200"/>
            <a:t>Provides a common pattern that legal scholars understand</a:t>
          </a:r>
        </a:p>
      </dsp:txBody>
      <dsp:txXfrm>
        <a:off x="1240791" y="1343306"/>
        <a:ext cx="8817608" cy="1074277"/>
      </dsp:txXfrm>
    </dsp:sp>
    <dsp:sp modelId="{82A8F149-4BEC-4F0D-AD06-4CC901BC4184}">
      <dsp:nvSpPr>
        <dsp:cNvPr id="0" name=""/>
        <dsp:cNvSpPr/>
      </dsp:nvSpPr>
      <dsp:spPr>
        <a:xfrm>
          <a:off x="0" y="2686153"/>
          <a:ext cx="10058399" cy="107427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4EBAFD-B340-4E9A-8AB2-B6601643DB9E}">
      <dsp:nvSpPr>
        <dsp:cNvPr id="0" name=""/>
        <dsp:cNvSpPr/>
      </dsp:nvSpPr>
      <dsp:spPr>
        <a:xfrm>
          <a:off x="324969" y="2927866"/>
          <a:ext cx="590852" cy="5908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D60E7B-4C55-46E6-861A-43E80281FE3A}">
      <dsp:nvSpPr>
        <dsp:cNvPr id="0" name=""/>
        <dsp:cNvSpPr/>
      </dsp:nvSpPr>
      <dsp:spPr>
        <a:xfrm>
          <a:off x="1240791" y="2686153"/>
          <a:ext cx="8817608" cy="1074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94" tIns="113694" rIns="113694" bIns="113694" numCol="1" spcCol="1270" anchor="ctr" anchorCtr="0">
          <a:noAutofit/>
        </a:bodyPr>
        <a:lstStyle/>
        <a:p>
          <a:pPr marL="0" lvl="0" indent="0" algn="l" defTabSz="1111250">
            <a:lnSpc>
              <a:spcPct val="90000"/>
            </a:lnSpc>
            <a:spcBef>
              <a:spcPct val="0"/>
            </a:spcBef>
            <a:spcAft>
              <a:spcPct val="35000"/>
            </a:spcAft>
            <a:buNone/>
          </a:pPr>
          <a:r>
            <a:rPr lang="en-US" sz="2500" kern="1200"/>
            <a:t>Separates citation from text for ease of readability without having to find a footnote</a:t>
          </a:r>
        </a:p>
      </dsp:txBody>
      <dsp:txXfrm>
        <a:off x="1240791" y="2686153"/>
        <a:ext cx="8817608" cy="1074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70B9C-EDBD-4E93-8E8B-330B98655E89}">
      <dsp:nvSpPr>
        <dsp:cNvPr id="0" name=""/>
        <dsp:cNvSpPr/>
      </dsp:nvSpPr>
      <dsp:spPr>
        <a:xfrm rot="5400000">
          <a:off x="3348746" y="-1041325"/>
          <a:ext cx="1365054" cy="3794140"/>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a:t>Cite to the United States Reports = U.S.</a:t>
          </a:r>
        </a:p>
        <a:p>
          <a:pPr marL="228600" lvl="1" indent="-228600" algn="l" defTabSz="933450">
            <a:lnSpc>
              <a:spcPct val="90000"/>
            </a:lnSpc>
            <a:spcBef>
              <a:spcPct val="0"/>
            </a:spcBef>
            <a:spcAft>
              <a:spcPct val="15000"/>
            </a:spcAft>
            <a:buChar char="•"/>
          </a:pPr>
          <a:r>
            <a:rPr lang="en-US" sz="2100" kern="1200"/>
            <a:t>Ex. </a:t>
          </a:r>
          <a:r>
            <a:rPr lang="en-US" sz="2100" i="1" kern="1200"/>
            <a:t>Tommy v. Smith</a:t>
          </a:r>
          <a:r>
            <a:rPr lang="en-US" sz="2100" kern="1200"/>
            <a:t>, 27 U.S. 46, 47 (2003).</a:t>
          </a:r>
        </a:p>
      </dsp:txBody>
      <dsp:txXfrm rot="-5400000">
        <a:off x="2134203" y="239854"/>
        <a:ext cx="3727504" cy="1231782"/>
      </dsp:txXfrm>
    </dsp:sp>
    <dsp:sp modelId="{28BA570B-157B-4972-9035-EB2D88B4FB82}">
      <dsp:nvSpPr>
        <dsp:cNvPr id="0" name=""/>
        <dsp:cNvSpPr/>
      </dsp:nvSpPr>
      <dsp:spPr>
        <a:xfrm>
          <a:off x="0" y="2585"/>
          <a:ext cx="2134203" cy="1706318"/>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a:t>United States Supreme Court </a:t>
          </a:r>
          <a:endParaRPr lang="en-US" sz="2700" kern="1200"/>
        </a:p>
      </dsp:txBody>
      <dsp:txXfrm>
        <a:off x="83296" y="85881"/>
        <a:ext cx="1967611" cy="1539726"/>
      </dsp:txXfrm>
    </dsp:sp>
    <dsp:sp modelId="{69540FC8-A459-4D07-9C76-7B1C3CF6F5E8}">
      <dsp:nvSpPr>
        <dsp:cNvPr id="0" name=""/>
        <dsp:cNvSpPr/>
      </dsp:nvSpPr>
      <dsp:spPr>
        <a:xfrm rot="5400000">
          <a:off x="3348746" y="750308"/>
          <a:ext cx="1365054" cy="3794140"/>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Cite to the Federal Reporter when available = F.; F.2d; F.3d; F.4th</a:t>
          </a:r>
        </a:p>
      </dsp:txBody>
      <dsp:txXfrm rot="-5400000">
        <a:off x="2134203" y="2031487"/>
        <a:ext cx="3727504" cy="1231782"/>
      </dsp:txXfrm>
    </dsp:sp>
    <dsp:sp modelId="{D90BA9DC-7D33-4DAA-A2CE-83C583DB0E2D}">
      <dsp:nvSpPr>
        <dsp:cNvPr id="0" name=""/>
        <dsp:cNvSpPr/>
      </dsp:nvSpPr>
      <dsp:spPr>
        <a:xfrm>
          <a:off x="0" y="1794219"/>
          <a:ext cx="2134203" cy="1706318"/>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a:t>Federal Circuit Courts of Appeal</a:t>
          </a:r>
          <a:endParaRPr lang="en-US" sz="2700" kern="1200"/>
        </a:p>
      </dsp:txBody>
      <dsp:txXfrm>
        <a:off x="83296" y="1877515"/>
        <a:ext cx="1967611" cy="1539726"/>
      </dsp:txXfrm>
    </dsp:sp>
    <dsp:sp modelId="{77DD1ADD-7A24-40DD-AA3A-E6B86C8E2EA1}">
      <dsp:nvSpPr>
        <dsp:cNvPr id="0" name=""/>
        <dsp:cNvSpPr/>
      </dsp:nvSpPr>
      <dsp:spPr>
        <a:xfrm rot="5400000">
          <a:off x="3348746" y="2541942"/>
          <a:ext cx="1365054" cy="3794140"/>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a:t>Cite to the Federal Supplement when available = F. Supp.; F. Supp. 2d; F. Supp. 3d</a:t>
          </a:r>
        </a:p>
      </dsp:txBody>
      <dsp:txXfrm rot="-5400000">
        <a:off x="2134203" y="3823121"/>
        <a:ext cx="3727504" cy="1231782"/>
      </dsp:txXfrm>
    </dsp:sp>
    <dsp:sp modelId="{4512E912-23F3-4ECF-B1B9-6DC4C33EEA2E}">
      <dsp:nvSpPr>
        <dsp:cNvPr id="0" name=""/>
        <dsp:cNvSpPr/>
      </dsp:nvSpPr>
      <dsp:spPr>
        <a:xfrm>
          <a:off x="0" y="3585853"/>
          <a:ext cx="2134203" cy="1706318"/>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Federal district courts </a:t>
          </a:r>
          <a:endParaRPr lang="en-US" sz="2700" kern="1200" dirty="0"/>
        </a:p>
      </dsp:txBody>
      <dsp:txXfrm>
        <a:off x="83296" y="3669149"/>
        <a:ext cx="1967611" cy="153972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CF4D9-A6BB-4486-B63C-F2A099540D47}" type="datetimeFigureOut">
              <a:rPr lang="en-US" smtClean="0"/>
              <a:t>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04F95-E438-4941-BFD1-293B4C27FEB4}" type="slidenum">
              <a:rPr lang="en-US" smtClean="0"/>
              <a:t>‹#›</a:t>
            </a:fld>
            <a:endParaRPr lang="en-US"/>
          </a:p>
        </p:txBody>
      </p:sp>
    </p:spTree>
    <p:extLst>
      <p:ext uri="{BB962C8B-B14F-4D97-AF65-F5344CB8AC3E}">
        <p14:creationId xmlns:p14="http://schemas.microsoft.com/office/powerpoint/2010/main" val="1790217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be talking about federal citation format.  Notice that I said that we’re focusing on federal citation format.  States have different citation rules.  In Ohio, you can get a copy of the Ohio Supreme Court’s writing manual the OSC’s website.  If provides the proper citation format to be used for filing documents in the Ohio state courts.  </a:t>
            </a:r>
          </a:p>
          <a:p>
            <a:endParaRPr lang="en-US" dirty="0"/>
          </a:p>
          <a:p>
            <a:r>
              <a:rPr lang="en-US" dirty="0"/>
              <a:t>Federal citation format is dictated the </a:t>
            </a:r>
            <a:r>
              <a:rPr lang="en-US" dirty="0" err="1"/>
              <a:t>BlueBook</a:t>
            </a:r>
            <a:r>
              <a:rPr lang="en-US" dirty="0"/>
              <a:t>.  If you plan on being a litigator, you should expect to become pretty familiar with the book.  </a:t>
            </a:r>
          </a:p>
          <a:p>
            <a:endParaRPr lang="en-US" dirty="0"/>
          </a:p>
          <a:p>
            <a:r>
              <a:rPr lang="en-US" dirty="0"/>
              <a:t>As we dig into cite form, you’re going to notice that there are lot of little details.  And you’re probably going to ask yourself, does it really matter, so long as they parties and the court can find the case?  </a:t>
            </a:r>
          </a:p>
          <a:p>
            <a:endParaRPr lang="en-US" dirty="0"/>
          </a:p>
          <a:p>
            <a:r>
              <a:rPr lang="en-US" dirty="0"/>
              <a:t>The answer it, it does.  Presenting a polished document to the court helps both your reputation and credibility.  If you don’t take the time to pay attention to the details, you look careless, and a court isn’t going to trust your work or your word.  </a:t>
            </a:r>
          </a:p>
        </p:txBody>
      </p:sp>
      <p:sp>
        <p:nvSpPr>
          <p:cNvPr id="4" name="Slide Number Placeholder 3"/>
          <p:cNvSpPr>
            <a:spLocks noGrp="1"/>
          </p:cNvSpPr>
          <p:nvPr>
            <p:ph type="sldNum" sz="quarter" idx="10"/>
          </p:nvPr>
        </p:nvSpPr>
        <p:spPr/>
        <p:txBody>
          <a:bodyPr/>
          <a:lstStyle/>
          <a:p>
            <a:fld id="{71504F95-E438-4941-BFD1-293B4C27FEB4}" type="slidenum">
              <a:rPr lang="en-US" smtClean="0"/>
              <a:t>1</a:t>
            </a:fld>
            <a:endParaRPr lang="en-US"/>
          </a:p>
        </p:txBody>
      </p:sp>
    </p:spTree>
    <p:extLst>
      <p:ext uri="{BB962C8B-B14F-4D97-AF65-F5344CB8AC3E}">
        <p14:creationId xmlns:p14="http://schemas.microsoft.com/office/powerpoint/2010/main" val="1015696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504F95-E438-4941-BFD1-293B4C27FEB4}" type="slidenum">
              <a:rPr lang="en-US" smtClean="0"/>
              <a:t>22</a:t>
            </a:fld>
            <a:endParaRPr lang="en-US"/>
          </a:p>
        </p:txBody>
      </p:sp>
    </p:spTree>
    <p:extLst>
      <p:ext uri="{BB962C8B-B14F-4D97-AF65-F5344CB8AC3E}">
        <p14:creationId xmlns:p14="http://schemas.microsoft.com/office/powerpoint/2010/main" val="1972255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Bluebook has common abbreviations for court documents. </a:t>
            </a:r>
          </a:p>
        </p:txBody>
      </p:sp>
      <p:sp>
        <p:nvSpPr>
          <p:cNvPr id="4" name="Slide Number Placeholder 3"/>
          <p:cNvSpPr>
            <a:spLocks noGrp="1"/>
          </p:cNvSpPr>
          <p:nvPr>
            <p:ph type="sldNum" sz="quarter" idx="10"/>
          </p:nvPr>
        </p:nvSpPr>
        <p:spPr/>
        <p:txBody>
          <a:bodyPr/>
          <a:lstStyle/>
          <a:p>
            <a:fld id="{71504F95-E438-4941-BFD1-293B4C27FEB4}" type="slidenum">
              <a:rPr lang="en-US" smtClean="0"/>
              <a:t>23</a:t>
            </a:fld>
            <a:endParaRPr lang="en-US"/>
          </a:p>
        </p:txBody>
      </p:sp>
    </p:spTree>
    <p:extLst>
      <p:ext uri="{BB962C8B-B14F-4D97-AF65-F5344CB8AC3E}">
        <p14:creationId xmlns:p14="http://schemas.microsoft.com/office/powerpoint/2010/main" val="2223909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504F95-E438-4941-BFD1-293B4C27FEB4}" type="slidenum">
              <a:rPr lang="en-US" smtClean="0"/>
              <a:t>24</a:t>
            </a:fld>
            <a:endParaRPr lang="en-US"/>
          </a:p>
        </p:txBody>
      </p:sp>
    </p:spTree>
    <p:extLst>
      <p:ext uri="{BB962C8B-B14F-4D97-AF65-F5344CB8AC3E}">
        <p14:creationId xmlns:p14="http://schemas.microsoft.com/office/powerpoint/2010/main" val="31954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504F95-E438-4941-BFD1-293B4C27FEB4}" type="slidenum">
              <a:rPr lang="en-US" smtClean="0"/>
              <a:t>3</a:t>
            </a:fld>
            <a:endParaRPr lang="en-US"/>
          </a:p>
        </p:txBody>
      </p:sp>
    </p:spTree>
    <p:extLst>
      <p:ext uri="{BB962C8B-B14F-4D97-AF65-F5344CB8AC3E}">
        <p14:creationId xmlns:p14="http://schemas.microsoft.com/office/powerpoint/2010/main" val="523864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04F95-E438-4941-BFD1-293B4C27FEB4}" type="slidenum">
              <a:rPr lang="en-US" smtClean="0"/>
              <a:t>4</a:t>
            </a:fld>
            <a:endParaRPr lang="en-US"/>
          </a:p>
        </p:txBody>
      </p:sp>
    </p:spTree>
    <p:extLst>
      <p:ext uri="{BB962C8B-B14F-4D97-AF65-F5344CB8AC3E}">
        <p14:creationId xmlns:p14="http://schemas.microsoft.com/office/powerpoint/2010/main" val="4046316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504F95-E438-4941-BFD1-293B4C27FEB4}" type="slidenum">
              <a:rPr lang="en-US" smtClean="0"/>
              <a:t>6</a:t>
            </a:fld>
            <a:endParaRPr lang="en-US"/>
          </a:p>
        </p:txBody>
      </p:sp>
    </p:spTree>
    <p:extLst>
      <p:ext uri="{BB962C8B-B14F-4D97-AF65-F5344CB8AC3E}">
        <p14:creationId xmlns:p14="http://schemas.microsoft.com/office/powerpoint/2010/main" val="3647409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include a pinpoint cite.  </a:t>
            </a:r>
          </a:p>
        </p:txBody>
      </p:sp>
      <p:sp>
        <p:nvSpPr>
          <p:cNvPr id="4" name="Slide Number Placeholder 3"/>
          <p:cNvSpPr>
            <a:spLocks noGrp="1"/>
          </p:cNvSpPr>
          <p:nvPr>
            <p:ph type="sldNum" sz="quarter" idx="10"/>
          </p:nvPr>
        </p:nvSpPr>
        <p:spPr/>
        <p:txBody>
          <a:bodyPr/>
          <a:lstStyle/>
          <a:p>
            <a:fld id="{71504F95-E438-4941-BFD1-293B4C27FEB4}" type="slidenum">
              <a:rPr lang="en-US" smtClean="0"/>
              <a:t>10</a:t>
            </a:fld>
            <a:endParaRPr lang="en-US"/>
          </a:p>
        </p:txBody>
      </p:sp>
    </p:spTree>
    <p:extLst>
      <p:ext uri="{BB962C8B-B14F-4D97-AF65-F5344CB8AC3E}">
        <p14:creationId xmlns:p14="http://schemas.microsoft.com/office/powerpoint/2010/main" val="3273662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504F95-E438-4941-BFD1-293B4C27FEB4}" type="slidenum">
              <a:rPr lang="en-US" smtClean="0"/>
              <a:t>11</a:t>
            </a:fld>
            <a:endParaRPr lang="en-US"/>
          </a:p>
        </p:txBody>
      </p:sp>
    </p:spTree>
    <p:extLst>
      <p:ext uri="{BB962C8B-B14F-4D97-AF65-F5344CB8AC3E}">
        <p14:creationId xmlns:p14="http://schemas.microsoft.com/office/powerpoint/2010/main" val="4113442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504F95-E438-4941-BFD1-293B4C27FEB4}" type="slidenum">
              <a:rPr lang="en-US" smtClean="0"/>
              <a:t>12</a:t>
            </a:fld>
            <a:endParaRPr lang="en-US"/>
          </a:p>
        </p:txBody>
      </p:sp>
    </p:spTree>
    <p:extLst>
      <p:ext uri="{BB962C8B-B14F-4D97-AF65-F5344CB8AC3E}">
        <p14:creationId xmlns:p14="http://schemas.microsoft.com/office/powerpoint/2010/main" val="377188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504F95-E438-4941-BFD1-293B4C27FEB4}" type="slidenum">
              <a:rPr lang="en-US" smtClean="0"/>
              <a:t>20</a:t>
            </a:fld>
            <a:endParaRPr lang="en-US"/>
          </a:p>
        </p:txBody>
      </p:sp>
    </p:spTree>
    <p:extLst>
      <p:ext uri="{BB962C8B-B14F-4D97-AF65-F5344CB8AC3E}">
        <p14:creationId xmlns:p14="http://schemas.microsoft.com/office/powerpoint/2010/main" val="1460061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504F95-E438-4941-BFD1-293B4C27FEB4}" type="slidenum">
              <a:rPr lang="en-US" smtClean="0"/>
              <a:t>21</a:t>
            </a:fld>
            <a:endParaRPr lang="en-US"/>
          </a:p>
        </p:txBody>
      </p:sp>
    </p:spTree>
    <p:extLst>
      <p:ext uri="{BB962C8B-B14F-4D97-AF65-F5344CB8AC3E}">
        <p14:creationId xmlns:p14="http://schemas.microsoft.com/office/powerpoint/2010/main" val="236935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9/2/2025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9/2/2025</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9/2/2025</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9/2/2025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9/2/2025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9/2/2025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9/2/2025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9/2/2025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9/2/2025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9/2/2025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9/2/2025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courses.lumenlearning.com/wm-englishcomposition1/chapter/outcome-punctuation/"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calhouninstitute.com/how-the-constitution-became-christian/"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hyperlink" Target="https://inhouse-legal.eu/legal-privilege/diesel-seizur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planetrans.org/2024/03/supreme-court-lets-stand-indiana-court.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289754" y="639097"/>
            <a:ext cx="6253317" cy="3686015"/>
          </a:xfrm>
        </p:spPr>
        <p:txBody>
          <a:bodyPr>
            <a:normAutofit fontScale="90000"/>
          </a:bodyPr>
          <a:lstStyle/>
          <a:p>
            <a:r>
              <a:rPr lang="en-US" sz="8000" dirty="0"/>
              <a:t>Avoiding Citation and Formatting Headaches</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9"/>
            <a:ext cx="6269347" cy="1021498"/>
          </a:xfrm>
        </p:spPr>
        <p:txBody>
          <a:bodyPr>
            <a:normAutofit lnSpcReduction="10000"/>
          </a:bodyPr>
          <a:lstStyle/>
          <a:p>
            <a:r>
              <a:rPr lang="en-US" dirty="0">
                <a:solidFill>
                  <a:schemeClr val="tx1">
                    <a:lumMod val="85000"/>
                    <a:lumOff val="15000"/>
                  </a:schemeClr>
                </a:solidFill>
              </a:rPr>
              <a:t>Professor Jennifer </a:t>
            </a:r>
            <a:r>
              <a:rPr lang="en-US" dirty="0" err="1">
                <a:solidFill>
                  <a:schemeClr val="tx1">
                    <a:lumMod val="85000"/>
                    <a:lumOff val="15000"/>
                  </a:schemeClr>
                </a:solidFill>
              </a:rPr>
              <a:t>goldson</a:t>
            </a:r>
            <a:endParaRPr lang="en-US" dirty="0">
              <a:solidFill>
                <a:schemeClr val="tx1">
                  <a:lumMod val="85000"/>
                  <a:lumOff val="15000"/>
                </a:schemeClr>
              </a:solidFill>
            </a:endParaRPr>
          </a:p>
          <a:p>
            <a:r>
              <a:rPr lang="en-US" sz="2400" dirty="0">
                <a:solidFill>
                  <a:schemeClr val="tx1">
                    <a:lumMod val="85000"/>
                    <a:lumOff val="15000"/>
                  </a:schemeClr>
                </a:solidFill>
              </a:rPr>
              <a:t>Capital University Law school</a:t>
            </a:r>
          </a:p>
        </p:txBody>
      </p:sp>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32597"/>
          </a:xfrm>
        </p:spPr>
        <p:txBody>
          <a:bodyPr/>
          <a:lstStyle/>
          <a:p>
            <a:r>
              <a:rPr lang="en-US" dirty="0"/>
              <a:t>Pinpoint Cites </a:t>
            </a:r>
          </a:p>
        </p:txBody>
      </p:sp>
      <p:sp>
        <p:nvSpPr>
          <p:cNvPr id="3" name="Content Placeholder 2"/>
          <p:cNvSpPr>
            <a:spLocks noGrp="1"/>
          </p:cNvSpPr>
          <p:nvPr>
            <p:ph sz="half" idx="1"/>
          </p:nvPr>
        </p:nvSpPr>
        <p:spPr>
          <a:xfrm>
            <a:off x="1097280" y="2120900"/>
            <a:ext cx="3832072" cy="3748193"/>
          </a:xfrm>
          <a:solidFill>
            <a:srgbClr val="CCECFF"/>
          </a:solidFill>
        </p:spPr>
        <p:txBody>
          <a:bodyPr>
            <a:normAutofit fontScale="92500"/>
          </a:bodyPr>
          <a:lstStyle/>
          <a:p>
            <a:r>
              <a:rPr lang="en-US" dirty="0"/>
              <a:t>When citing to a case for a proposition of law or if you are quoting a case, you </a:t>
            </a:r>
            <a:r>
              <a:rPr lang="en-US" b="1" u="sng" dirty="0"/>
              <a:t>must</a:t>
            </a:r>
            <a:r>
              <a:rPr lang="en-US" dirty="0"/>
              <a:t> identify the page that the proposition or quote may be found on.</a:t>
            </a:r>
          </a:p>
          <a:p>
            <a:r>
              <a:rPr lang="en-US" dirty="0"/>
              <a:t>TIPS: When you include a pinpoint cite, make sure that you are citing the opinion and not the syllabus or headnotes</a:t>
            </a:r>
          </a:p>
          <a:p>
            <a:r>
              <a:rPr lang="en-US" dirty="0">
                <a:solidFill>
                  <a:srgbClr val="FF0000"/>
                </a:solidFill>
              </a:rPr>
              <a:t>Make sure that you are not using a pinpoint cite that belongs to another reporter</a:t>
            </a:r>
          </a:p>
        </p:txBody>
      </p:sp>
      <p:pic>
        <p:nvPicPr>
          <p:cNvPr id="5" name="Content Placeholder 4"/>
          <p:cNvPicPr>
            <a:picLocks noGrp="1" noChangeAspect="1"/>
          </p:cNvPicPr>
          <p:nvPr>
            <p:ph sz="half" idx="2"/>
          </p:nvPr>
        </p:nvPicPr>
        <p:blipFill>
          <a:blip r:embed="rId3"/>
          <a:stretch>
            <a:fillRect/>
          </a:stretch>
        </p:blipFill>
        <p:spPr>
          <a:xfrm>
            <a:off x="5528442" y="462456"/>
            <a:ext cx="6348248" cy="5570482"/>
          </a:xfrm>
          <a:prstGeom prst="rect">
            <a:avLst/>
          </a:prstGeom>
        </p:spPr>
      </p:pic>
    </p:spTree>
    <p:extLst>
      <p:ext uri="{BB962C8B-B14F-4D97-AF65-F5344CB8AC3E}">
        <p14:creationId xmlns:p14="http://schemas.microsoft.com/office/powerpoint/2010/main" val="264162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Include the Year of the Decision</a:t>
            </a:r>
          </a:p>
        </p:txBody>
      </p:sp>
      <p:sp>
        <p:nvSpPr>
          <p:cNvPr id="3" name="Content Placeholder 2"/>
          <p:cNvSpPr>
            <a:spLocks noGrp="1"/>
          </p:cNvSpPr>
          <p:nvPr>
            <p:ph idx="1"/>
          </p:nvPr>
        </p:nvSpPr>
        <p:spPr/>
        <p:txBody>
          <a:bodyPr>
            <a:normAutofit lnSpcReduction="10000"/>
          </a:bodyPr>
          <a:lstStyle/>
          <a:p>
            <a:r>
              <a:rPr lang="en-US" i="1" dirty="0"/>
              <a:t>Roe v. Wade</a:t>
            </a:r>
            <a:r>
              <a:rPr lang="en-US" dirty="0"/>
              <a:t>, 314 F. Supp. 1217, 1222 (N.D. Tex. 2003). </a:t>
            </a:r>
          </a:p>
          <a:p>
            <a:pPr marL="0" indent="0">
              <a:buNone/>
            </a:pPr>
            <a:endParaRPr lang="en-US" dirty="0"/>
          </a:p>
          <a:p>
            <a:pPr>
              <a:buFont typeface="Wingdings" panose="05000000000000000000" pitchFamily="2" charset="2"/>
              <a:buChar char="Ø"/>
            </a:pPr>
            <a:r>
              <a:rPr lang="en-US" b="1" dirty="0"/>
              <a:t>Identify the date the court issued the decision—not the date the case was submitted for decision or argued before the court.</a:t>
            </a:r>
          </a:p>
          <a:p>
            <a:pPr>
              <a:buFont typeface="Wingdings" panose="05000000000000000000" pitchFamily="2" charset="2"/>
              <a:buChar char="Ø"/>
            </a:pPr>
            <a:r>
              <a:rPr lang="en-US" dirty="0"/>
              <a:t>Then, put a period at the end of your citation sentence.</a:t>
            </a:r>
          </a:p>
          <a:p>
            <a:pPr marL="0" indent="0">
              <a:buNone/>
            </a:pPr>
            <a:r>
              <a:rPr lang="en-US" dirty="0"/>
              <a:t>  </a:t>
            </a:r>
          </a:p>
          <a:p>
            <a:pPr marL="0" indent="0">
              <a:buNone/>
            </a:pPr>
            <a:r>
              <a:rPr lang="en-US" dirty="0"/>
              <a:t>TIP:  f you are citing multiple cases for the same proposition, separate the cases by a semicolon.</a:t>
            </a:r>
          </a:p>
          <a:p>
            <a:pPr lvl="1">
              <a:buFont typeface="Wingdings" panose="05000000000000000000" pitchFamily="2" charset="2"/>
              <a:buChar char="Ø"/>
            </a:pPr>
            <a:r>
              <a:rPr lang="en-US" i="1" dirty="0"/>
              <a:t>United States v. Smith</a:t>
            </a:r>
            <a:r>
              <a:rPr lang="en-US" dirty="0"/>
              <a:t>, 321 F.3d 347, 350 (6th Cir. 2017); </a:t>
            </a:r>
            <a:r>
              <a:rPr lang="en-US" i="1" dirty="0"/>
              <a:t>Roe v. Wade</a:t>
            </a:r>
            <a:r>
              <a:rPr lang="en-US" dirty="0"/>
              <a:t>, 314 F. Supp. 1217, 1222 (N.D. Tex. 2003). </a:t>
            </a:r>
          </a:p>
          <a:p>
            <a:pPr lvl="1">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311879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20000" r="-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Unpublished Decisions </a:t>
            </a:r>
            <a:br>
              <a:rPr lang="en-US" dirty="0"/>
            </a:br>
            <a:endParaRPr lang="en-US" dirty="0"/>
          </a:p>
        </p:txBody>
      </p:sp>
      <p:sp>
        <p:nvSpPr>
          <p:cNvPr id="3" name="Content Placeholder 2"/>
          <p:cNvSpPr>
            <a:spLocks noGrp="1"/>
          </p:cNvSpPr>
          <p:nvPr>
            <p:ph sz="half" idx="1"/>
          </p:nvPr>
        </p:nvSpPr>
        <p:spPr/>
        <p:txBody>
          <a:bodyPr/>
          <a:lstStyle/>
          <a:p>
            <a:pPr marL="0" indent="0">
              <a:buNone/>
            </a:pPr>
            <a:r>
              <a:rPr lang="en-US" dirty="0"/>
              <a:t>In addition to the information that must be included with a published citation, cites to federal unpublished decisions must include:</a:t>
            </a:r>
          </a:p>
          <a:p>
            <a:pPr>
              <a:buFont typeface="Wingdings" panose="05000000000000000000" pitchFamily="2" charset="2"/>
              <a:buChar char="v"/>
            </a:pPr>
            <a:r>
              <a:rPr lang="en-US" dirty="0"/>
              <a:t>Case Number (docket number)</a:t>
            </a:r>
          </a:p>
          <a:p>
            <a:pPr>
              <a:buFont typeface="Wingdings" panose="05000000000000000000" pitchFamily="2" charset="2"/>
              <a:buChar char="v"/>
            </a:pPr>
            <a:r>
              <a:rPr lang="en-US" dirty="0"/>
              <a:t>Full decision date</a:t>
            </a:r>
          </a:p>
        </p:txBody>
      </p:sp>
      <p:sp>
        <p:nvSpPr>
          <p:cNvPr id="4" name="Content Placeholder 3"/>
          <p:cNvSpPr>
            <a:spLocks noGrp="1"/>
          </p:cNvSpPr>
          <p:nvPr>
            <p:ph sz="half" idx="2"/>
          </p:nvPr>
        </p:nvSpPr>
        <p:spPr/>
        <p:txBody>
          <a:bodyPr/>
          <a:lstStyle/>
          <a:p>
            <a:r>
              <a:rPr lang="en-US" i="1" dirty="0"/>
              <a:t>Black v. Le</a:t>
            </a:r>
            <a:r>
              <a:rPr lang="en-US" dirty="0"/>
              <a:t>, No. 3:18-cv-2771, 2019 U.S. Dist. LEXIS 7936, at *7 (S.D. Cal. Jan. 15, 2019).</a:t>
            </a:r>
          </a:p>
          <a:p>
            <a:endParaRPr lang="en-US" dirty="0"/>
          </a:p>
          <a:p>
            <a:endParaRPr lang="en-US" dirty="0"/>
          </a:p>
          <a:p>
            <a:endParaRPr lang="en-US" dirty="0"/>
          </a:p>
          <a:p>
            <a:pPr>
              <a:buFont typeface="Wingdings" panose="05000000000000000000" pitchFamily="2" charset="2"/>
              <a:buChar char="Ø"/>
            </a:pPr>
            <a:r>
              <a:rPr lang="en-US" b="1" dirty="0">
                <a:solidFill>
                  <a:srgbClr val="0070C0"/>
                </a:solidFill>
              </a:rPr>
              <a:t>NOTICE</a:t>
            </a:r>
            <a:r>
              <a:rPr lang="en-US" dirty="0">
                <a:solidFill>
                  <a:srgbClr val="0070C0"/>
                </a:solidFill>
              </a:rPr>
              <a:t>:  the “at *” that comes before the pinpoint cite</a:t>
            </a:r>
          </a:p>
          <a:p>
            <a:pPr marL="0" indent="0">
              <a:buNone/>
            </a:pPr>
            <a:endParaRPr lang="en-US" dirty="0"/>
          </a:p>
        </p:txBody>
      </p:sp>
    </p:spTree>
    <p:extLst>
      <p:ext uri="{BB962C8B-B14F-4D97-AF65-F5344CB8AC3E}">
        <p14:creationId xmlns:p14="http://schemas.microsoft.com/office/powerpoint/2010/main" val="67374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i="1" dirty="0"/>
              <a:t>Black v. Le</a:t>
            </a:r>
            <a:r>
              <a:rPr lang="en-US" dirty="0"/>
              <a:t>, No. 3:18-cv-2771, 2019 U.S. Dist. LEXIS 7936, at *7 (S.D. Cal. Jan. 15, 2019).</a:t>
            </a:r>
          </a:p>
        </p:txBody>
      </p:sp>
      <p:sp>
        <p:nvSpPr>
          <p:cNvPr id="4" name="TextBox 3"/>
          <p:cNvSpPr txBox="1"/>
          <p:nvPr/>
        </p:nvSpPr>
        <p:spPr>
          <a:xfrm>
            <a:off x="991402" y="3099335"/>
            <a:ext cx="2290813" cy="646331"/>
          </a:xfrm>
          <a:prstGeom prst="rect">
            <a:avLst/>
          </a:prstGeom>
          <a:noFill/>
        </p:spPr>
        <p:txBody>
          <a:bodyPr wrap="square" rtlCol="0">
            <a:spAutoFit/>
          </a:bodyPr>
          <a:lstStyle/>
          <a:p>
            <a:r>
              <a:rPr lang="en-US" dirty="0"/>
              <a:t>Last name of first plaintiff</a:t>
            </a:r>
          </a:p>
        </p:txBody>
      </p:sp>
      <p:sp>
        <p:nvSpPr>
          <p:cNvPr id="5" name="TextBox 4"/>
          <p:cNvSpPr txBox="1"/>
          <p:nvPr/>
        </p:nvSpPr>
        <p:spPr>
          <a:xfrm>
            <a:off x="1867302" y="975909"/>
            <a:ext cx="1617044" cy="646331"/>
          </a:xfrm>
          <a:prstGeom prst="rect">
            <a:avLst/>
          </a:prstGeom>
          <a:noFill/>
        </p:spPr>
        <p:txBody>
          <a:bodyPr wrap="square" rtlCol="0">
            <a:spAutoFit/>
          </a:bodyPr>
          <a:lstStyle/>
          <a:p>
            <a:r>
              <a:rPr lang="en-US" dirty="0"/>
              <a:t>Last name of first defendant</a:t>
            </a:r>
          </a:p>
        </p:txBody>
      </p:sp>
      <p:sp>
        <p:nvSpPr>
          <p:cNvPr id="6" name="TextBox 5"/>
          <p:cNvSpPr txBox="1"/>
          <p:nvPr/>
        </p:nvSpPr>
        <p:spPr>
          <a:xfrm>
            <a:off x="2800951" y="3619314"/>
            <a:ext cx="2521820" cy="369332"/>
          </a:xfrm>
          <a:prstGeom prst="rect">
            <a:avLst/>
          </a:prstGeom>
          <a:noFill/>
        </p:spPr>
        <p:txBody>
          <a:bodyPr wrap="square" rtlCol="0">
            <a:spAutoFit/>
          </a:bodyPr>
          <a:lstStyle/>
          <a:p>
            <a:r>
              <a:rPr lang="en-US" dirty="0"/>
              <a:t>Case number</a:t>
            </a:r>
          </a:p>
        </p:txBody>
      </p:sp>
      <p:sp>
        <p:nvSpPr>
          <p:cNvPr id="7" name="TextBox 6"/>
          <p:cNvSpPr txBox="1"/>
          <p:nvPr/>
        </p:nvSpPr>
        <p:spPr>
          <a:xfrm>
            <a:off x="4514248" y="1126156"/>
            <a:ext cx="3282215" cy="369332"/>
          </a:xfrm>
          <a:prstGeom prst="rect">
            <a:avLst/>
          </a:prstGeom>
          <a:noFill/>
        </p:spPr>
        <p:txBody>
          <a:bodyPr wrap="square" rtlCol="0">
            <a:spAutoFit/>
          </a:bodyPr>
          <a:lstStyle/>
          <a:p>
            <a:r>
              <a:rPr lang="en-US" dirty="0"/>
              <a:t>Electronic web address</a:t>
            </a:r>
          </a:p>
        </p:txBody>
      </p:sp>
      <p:sp>
        <p:nvSpPr>
          <p:cNvPr id="8" name="TextBox 7"/>
          <p:cNvSpPr txBox="1"/>
          <p:nvPr/>
        </p:nvSpPr>
        <p:spPr>
          <a:xfrm>
            <a:off x="6246796" y="2778344"/>
            <a:ext cx="2021305" cy="369332"/>
          </a:xfrm>
          <a:prstGeom prst="rect">
            <a:avLst/>
          </a:prstGeom>
          <a:noFill/>
        </p:spPr>
        <p:txBody>
          <a:bodyPr wrap="square" rtlCol="0">
            <a:spAutoFit/>
          </a:bodyPr>
          <a:lstStyle/>
          <a:p>
            <a:r>
              <a:rPr lang="en-US" dirty="0" err="1"/>
              <a:t>Pincite</a:t>
            </a:r>
            <a:endParaRPr lang="en-US" dirty="0"/>
          </a:p>
        </p:txBody>
      </p:sp>
      <p:sp>
        <p:nvSpPr>
          <p:cNvPr id="9" name="TextBox 8"/>
          <p:cNvSpPr txBox="1"/>
          <p:nvPr/>
        </p:nvSpPr>
        <p:spPr>
          <a:xfrm>
            <a:off x="7883091" y="930190"/>
            <a:ext cx="1684421" cy="369332"/>
          </a:xfrm>
          <a:prstGeom prst="rect">
            <a:avLst/>
          </a:prstGeom>
          <a:noFill/>
        </p:spPr>
        <p:txBody>
          <a:bodyPr wrap="square" rtlCol="0">
            <a:spAutoFit/>
          </a:bodyPr>
          <a:lstStyle/>
          <a:p>
            <a:r>
              <a:rPr lang="en-US" dirty="0"/>
              <a:t>Issuing court</a:t>
            </a:r>
          </a:p>
        </p:txBody>
      </p:sp>
      <p:sp>
        <p:nvSpPr>
          <p:cNvPr id="10" name="TextBox 9"/>
          <p:cNvSpPr txBox="1"/>
          <p:nvPr/>
        </p:nvSpPr>
        <p:spPr>
          <a:xfrm>
            <a:off x="8222382" y="3053616"/>
            <a:ext cx="2933298" cy="646331"/>
          </a:xfrm>
          <a:prstGeom prst="rect">
            <a:avLst/>
          </a:prstGeom>
          <a:noFill/>
        </p:spPr>
        <p:txBody>
          <a:bodyPr wrap="square" rtlCol="0">
            <a:spAutoFit/>
          </a:bodyPr>
          <a:lstStyle/>
          <a:p>
            <a:r>
              <a:rPr lang="en-US" dirty="0"/>
              <a:t>Full date that the decision was issued</a:t>
            </a:r>
          </a:p>
        </p:txBody>
      </p:sp>
      <p:cxnSp>
        <p:nvCxnSpPr>
          <p:cNvPr id="12" name="Straight Arrow Connector 11"/>
          <p:cNvCxnSpPr/>
          <p:nvPr/>
        </p:nvCxnSpPr>
        <p:spPr>
          <a:xfrm flipV="1">
            <a:off x="1424539" y="2473693"/>
            <a:ext cx="48126" cy="673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252312" y="1865221"/>
            <a:ext cx="221381" cy="242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484346" y="2482278"/>
            <a:ext cx="365759" cy="1137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2"/>
          </p:cNvCxnSpPr>
          <p:nvPr/>
        </p:nvCxnSpPr>
        <p:spPr>
          <a:xfrm flipH="1">
            <a:off x="5717406" y="1495488"/>
            <a:ext cx="437950" cy="612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8142973" y="1495488"/>
            <a:ext cx="582328" cy="491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728059" y="2482278"/>
            <a:ext cx="529389" cy="296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9447196" y="2473693"/>
            <a:ext cx="0" cy="577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47117" y="4934309"/>
            <a:ext cx="3778370" cy="1200329"/>
          </a:xfrm>
          <a:prstGeom prst="rect">
            <a:avLst/>
          </a:prstGeom>
        </p:spPr>
        <p:style>
          <a:lnRef idx="0">
            <a:scrgbClr r="0" g="0" b="0"/>
          </a:lnRef>
          <a:fillRef idx="1001">
            <a:schemeClr val="lt2"/>
          </a:fillRef>
          <a:effectRef idx="0">
            <a:scrgbClr r="0" g="0" b="0"/>
          </a:effectRef>
          <a:fontRef idx="major"/>
        </p:style>
        <p:txBody>
          <a:bodyPr wrap="square" rtlCol="0">
            <a:spAutoFit/>
          </a:bodyPr>
          <a:lstStyle/>
          <a:p>
            <a:r>
              <a:rPr lang="en-US" dirty="0"/>
              <a:t>You do NOT need to include an electronic address for both LEXIS and Westlaw – it is sufficient to include only one</a:t>
            </a:r>
          </a:p>
        </p:txBody>
      </p:sp>
    </p:spTree>
    <p:extLst>
      <p:ext uri="{BB962C8B-B14F-4D97-AF65-F5344CB8AC3E}">
        <p14:creationId xmlns:p14="http://schemas.microsoft.com/office/powerpoint/2010/main" val="3827873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Pinciting</a:t>
            </a:r>
            <a:r>
              <a:rPr lang="en-US" dirty="0"/>
              <a:t> unpublished cases</a:t>
            </a:r>
          </a:p>
        </p:txBody>
      </p:sp>
      <p:sp>
        <p:nvSpPr>
          <p:cNvPr id="3" name="Content Placeholder 2"/>
          <p:cNvSpPr>
            <a:spLocks noGrp="1"/>
          </p:cNvSpPr>
          <p:nvPr>
            <p:ph idx="1"/>
          </p:nvPr>
        </p:nvSpPr>
        <p:spPr/>
        <p:txBody>
          <a:bodyPr/>
          <a:lstStyle/>
          <a:p>
            <a:r>
              <a:rPr lang="en-US" sz="2000" i="1" dirty="0"/>
              <a:t>Black v. Le</a:t>
            </a:r>
            <a:r>
              <a:rPr lang="en-US" sz="2000" dirty="0"/>
              <a:t>, No. 3:18-cv-2771, 2019 U.S. Dist. LEXIS 7936, </a:t>
            </a:r>
            <a:r>
              <a:rPr lang="en-US" sz="2000" dirty="0">
                <a:solidFill>
                  <a:srgbClr val="FF0000"/>
                </a:solidFill>
              </a:rPr>
              <a:t>at *7 </a:t>
            </a:r>
            <a:r>
              <a:rPr lang="en-US" sz="2000" dirty="0"/>
              <a:t>(S.D. Cal. Jan. 15, 2019).</a:t>
            </a:r>
          </a:p>
          <a:p>
            <a:pPr>
              <a:buFont typeface="Wingdings" panose="05000000000000000000" pitchFamily="2" charset="2"/>
              <a:buChar char="Ø"/>
            </a:pPr>
            <a:r>
              <a:rPr lang="en-US" sz="2000" dirty="0"/>
              <a:t>Include </a:t>
            </a:r>
            <a:r>
              <a:rPr lang="en-US" sz="2000" b="1" dirty="0">
                <a:solidFill>
                  <a:srgbClr val="FF0000"/>
                </a:solidFill>
              </a:rPr>
              <a:t>at</a:t>
            </a:r>
            <a:r>
              <a:rPr lang="en-US" sz="2000" dirty="0"/>
              <a:t> and an </a:t>
            </a:r>
            <a:r>
              <a:rPr lang="en-US" sz="2000" b="1" dirty="0">
                <a:solidFill>
                  <a:srgbClr val="FF0000"/>
                </a:solidFill>
              </a:rPr>
              <a:t>asterisks</a:t>
            </a:r>
            <a:r>
              <a:rPr lang="en-US" sz="2000" dirty="0"/>
              <a:t> before the specific page being cited</a:t>
            </a:r>
            <a:endParaRPr lang="en-US" dirty="0"/>
          </a:p>
        </p:txBody>
      </p:sp>
    </p:spTree>
    <p:extLst>
      <p:ext uri="{BB962C8B-B14F-4D97-AF65-F5344CB8AC3E}">
        <p14:creationId xmlns:p14="http://schemas.microsoft.com/office/powerpoint/2010/main" val="4267896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Spacing:  The same rules apply</a:t>
            </a:r>
          </a:p>
        </p:txBody>
      </p:sp>
      <p:sp>
        <p:nvSpPr>
          <p:cNvPr id="3" name="Content Placeholder 2"/>
          <p:cNvSpPr>
            <a:spLocks noGrp="1"/>
          </p:cNvSpPr>
          <p:nvPr>
            <p:ph idx="1"/>
          </p:nvPr>
        </p:nvSpPr>
        <p:spPr>
          <a:xfrm>
            <a:off x="1097280" y="2108201"/>
            <a:ext cx="10058400" cy="971883"/>
          </a:xfrm>
        </p:spPr>
        <p:txBody>
          <a:bodyPr/>
          <a:lstStyle/>
          <a:p>
            <a:r>
              <a:rPr lang="en-US" sz="1800" i="1" dirty="0"/>
              <a:t>Black v. Le</a:t>
            </a:r>
            <a:r>
              <a:rPr lang="en-US" sz="1800" dirty="0"/>
              <a:t>,</a:t>
            </a:r>
            <a:r>
              <a:rPr lang="en-US" sz="1800" dirty="0">
                <a:solidFill>
                  <a:srgbClr val="FF0000"/>
                </a:solidFill>
              </a:rPr>
              <a:t>^</a:t>
            </a:r>
            <a:r>
              <a:rPr lang="en-US" sz="1800" dirty="0"/>
              <a:t>No.</a:t>
            </a:r>
            <a:r>
              <a:rPr lang="en-US" sz="1800" dirty="0">
                <a:solidFill>
                  <a:srgbClr val="FF0000"/>
                </a:solidFill>
              </a:rPr>
              <a:t>^</a:t>
            </a:r>
            <a:r>
              <a:rPr lang="en-US" sz="1800" dirty="0"/>
              <a:t>3:18-cv-2771,</a:t>
            </a:r>
            <a:r>
              <a:rPr lang="en-US" sz="1800" dirty="0">
                <a:solidFill>
                  <a:srgbClr val="FF0000"/>
                </a:solidFill>
              </a:rPr>
              <a:t>^</a:t>
            </a:r>
            <a:r>
              <a:rPr lang="en-US" sz="1800" dirty="0"/>
              <a:t>2019</a:t>
            </a:r>
            <a:r>
              <a:rPr lang="en-US" sz="1800" dirty="0">
                <a:solidFill>
                  <a:srgbClr val="FF0000"/>
                </a:solidFill>
              </a:rPr>
              <a:t>^</a:t>
            </a:r>
            <a:r>
              <a:rPr lang="en-US" sz="1800" dirty="0"/>
              <a:t>U.S.</a:t>
            </a:r>
            <a:r>
              <a:rPr lang="en-US" sz="1800" dirty="0">
                <a:solidFill>
                  <a:srgbClr val="FF0000"/>
                </a:solidFill>
              </a:rPr>
              <a:t>^</a:t>
            </a:r>
            <a:r>
              <a:rPr lang="en-US" sz="1800" dirty="0"/>
              <a:t>Dist.</a:t>
            </a:r>
            <a:r>
              <a:rPr lang="en-US" sz="1800" dirty="0">
                <a:solidFill>
                  <a:srgbClr val="FF0000"/>
                </a:solidFill>
              </a:rPr>
              <a:t>^</a:t>
            </a:r>
            <a:r>
              <a:rPr lang="en-US" sz="1800" dirty="0"/>
              <a:t>LEXIS</a:t>
            </a:r>
            <a:r>
              <a:rPr lang="en-US" sz="1800" dirty="0">
                <a:solidFill>
                  <a:srgbClr val="FF0000"/>
                </a:solidFill>
              </a:rPr>
              <a:t>^</a:t>
            </a:r>
            <a:r>
              <a:rPr lang="en-US" sz="1800" dirty="0"/>
              <a:t>7936,</a:t>
            </a:r>
            <a:r>
              <a:rPr lang="en-US" sz="1800" dirty="0">
                <a:solidFill>
                  <a:srgbClr val="FF0000"/>
                </a:solidFill>
              </a:rPr>
              <a:t>^</a:t>
            </a:r>
            <a:r>
              <a:rPr lang="en-US" sz="1800" dirty="0"/>
              <a:t>at</a:t>
            </a:r>
            <a:r>
              <a:rPr lang="en-US" sz="1800" dirty="0">
                <a:solidFill>
                  <a:srgbClr val="FF0000"/>
                </a:solidFill>
              </a:rPr>
              <a:t>^</a:t>
            </a:r>
            <a:r>
              <a:rPr lang="en-US" sz="1800" dirty="0"/>
              <a:t>*7</a:t>
            </a:r>
            <a:r>
              <a:rPr lang="en-US" sz="1800" dirty="0">
                <a:solidFill>
                  <a:srgbClr val="FF0000"/>
                </a:solidFill>
              </a:rPr>
              <a:t>^</a:t>
            </a:r>
            <a:r>
              <a:rPr lang="en-US" sz="1800" dirty="0"/>
              <a:t>(S.D.</a:t>
            </a:r>
            <a:r>
              <a:rPr lang="en-US" sz="1800" dirty="0">
                <a:solidFill>
                  <a:srgbClr val="FF0000"/>
                </a:solidFill>
              </a:rPr>
              <a:t>^</a:t>
            </a:r>
            <a:r>
              <a:rPr lang="en-US" sz="1800" dirty="0"/>
              <a:t>Cal.</a:t>
            </a:r>
            <a:r>
              <a:rPr lang="en-US" sz="1800" dirty="0">
                <a:solidFill>
                  <a:srgbClr val="FF0000"/>
                </a:solidFill>
              </a:rPr>
              <a:t>^</a:t>
            </a:r>
            <a:r>
              <a:rPr lang="en-US" sz="1800" dirty="0"/>
              <a:t>Jan.</a:t>
            </a:r>
            <a:r>
              <a:rPr lang="en-US" sz="1800" dirty="0">
                <a:solidFill>
                  <a:srgbClr val="FF0000"/>
                </a:solidFill>
              </a:rPr>
              <a:t>^</a:t>
            </a:r>
            <a:r>
              <a:rPr lang="en-US" sz="1800" dirty="0"/>
              <a:t>15,</a:t>
            </a:r>
            <a:r>
              <a:rPr lang="en-US" sz="1800" dirty="0">
                <a:solidFill>
                  <a:srgbClr val="FF0000"/>
                </a:solidFill>
              </a:rPr>
              <a:t>^</a:t>
            </a:r>
            <a:r>
              <a:rPr lang="en-US" sz="1800" dirty="0"/>
              <a:t>2019).</a:t>
            </a:r>
          </a:p>
          <a:p>
            <a:endParaRPr lang="en-US" dirty="0"/>
          </a:p>
        </p:txBody>
      </p:sp>
      <p:sp>
        <p:nvSpPr>
          <p:cNvPr id="5" name="TextBox 4"/>
          <p:cNvSpPr txBox="1"/>
          <p:nvPr/>
        </p:nvSpPr>
        <p:spPr>
          <a:xfrm>
            <a:off x="7132320" y="4113558"/>
            <a:ext cx="3407343" cy="92333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dirty="0"/>
              <a:t>Notice that there is no space between the asterisks and the </a:t>
            </a:r>
            <a:r>
              <a:rPr lang="en-US" dirty="0" err="1"/>
              <a:t>pincited</a:t>
            </a:r>
            <a:r>
              <a:rPr lang="en-US" dirty="0"/>
              <a:t> page</a:t>
            </a:r>
          </a:p>
        </p:txBody>
      </p:sp>
      <p:cxnSp>
        <p:nvCxnSpPr>
          <p:cNvPr id="8" name="Straight Arrow Connector 7"/>
          <p:cNvCxnSpPr/>
          <p:nvPr/>
        </p:nvCxnSpPr>
        <p:spPr>
          <a:xfrm flipH="1" flipV="1">
            <a:off x="8017844" y="2594142"/>
            <a:ext cx="635268" cy="1519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12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DF155-08CD-560B-C941-C3543370A9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24BEF6-44D1-C692-18D0-7AF8E8A646FB}"/>
              </a:ext>
            </a:extLst>
          </p:cNvPr>
          <p:cNvSpPr>
            <a:spLocks noGrp="1"/>
          </p:cNvSpPr>
          <p:nvPr>
            <p:ph idx="1"/>
          </p:nvPr>
        </p:nvSpPr>
        <p:spPr/>
        <p:txBody>
          <a:bodyPr/>
          <a:lstStyle/>
          <a:p>
            <a:pPr algn="ctr"/>
            <a:r>
              <a:rPr lang="en-US" i="1" dirty="0"/>
              <a:t>Byer v. Wright, </a:t>
            </a:r>
            <a:r>
              <a:rPr lang="en-US" dirty="0"/>
              <a:t>2005-Ohio-1797, ¶ 12 (11th Dist.). </a:t>
            </a:r>
          </a:p>
        </p:txBody>
      </p:sp>
      <p:sp>
        <p:nvSpPr>
          <p:cNvPr id="4" name="TextBox 3">
            <a:extLst>
              <a:ext uri="{FF2B5EF4-FFF2-40B4-BE49-F238E27FC236}">
                <a16:creationId xmlns:a16="http://schemas.microsoft.com/office/drawing/2014/main" id="{8CF7F232-C238-2FA6-D5AD-414D84870B9B}"/>
              </a:ext>
            </a:extLst>
          </p:cNvPr>
          <p:cNvSpPr txBox="1"/>
          <p:nvPr/>
        </p:nvSpPr>
        <p:spPr>
          <a:xfrm>
            <a:off x="2170496" y="3033529"/>
            <a:ext cx="2290813" cy="646331"/>
          </a:xfrm>
          <a:prstGeom prst="rect">
            <a:avLst/>
          </a:prstGeom>
          <a:noFill/>
        </p:spPr>
        <p:txBody>
          <a:bodyPr wrap="square" rtlCol="0">
            <a:spAutoFit/>
          </a:bodyPr>
          <a:lstStyle/>
          <a:p>
            <a:r>
              <a:rPr lang="en-US" dirty="0"/>
              <a:t>Last name of first plaintiff</a:t>
            </a:r>
          </a:p>
        </p:txBody>
      </p:sp>
      <p:sp>
        <p:nvSpPr>
          <p:cNvPr id="5" name="TextBox 4">
            <a:extLst>
              <a:ext uri="{FF2B5EF4-FFF2-40B4-BE49-F238E27FC236}">
                <a16:creationId xmlns:a16="http://schemas.microsoft.com/office/drawing/2014/main" id="{5DE7E2CB-2C35-DC43-374D-BE1422AB9565}"/>
              </a:ext>
            </a:extLst>
          </p:cNvPr>
          <p:cNvSpPr txBox="1"/>
          <p:nvPr/>
        </p:nvSpPr>
        <p:spPr>
          <a:xfrm>
            <a:off x="3655318" y="854437"/>
            <a:ext cx="1617044" cy="646331"/>
          </a:xfrm>
          <a:prstGeom prst="rect">
            <a:avLst/>
          </a:prstGeom>
          <a:noFill/>
        </p:spPr>
        <p:txBody>
          <a:bodyPr wrap="square" rtlCol="0">
            <a:spAutoFit/>
          </a:bodyPr>
          <a:lstStyle/>
          <a:p>
            <a:r>
              <a:rPr lang="en-US" dirty="0"/>
              <a:t>Last name of first defendant</a:t>
            </a:r>
          </a:p>
        </p:txBody>
      </p:sp>
      <p:sp>
        <p:nvSpPr>
          <p:cNvPr id="7" name="TextBox 6">
            <a:extLst>
              <a:ext uri="{FF2B5EF4-FFF2-40B4-BE49-F238E27FC236}">
                <a16:creationId xmlns:a16="http://schemas.microsoft.com/office/drawing/2014/main" id="{AC107BB8-2041-63FA-133D-B2CCC6F4E7B0}"/>
              </a:ext>
            </a:extLst>
          </p:cNvPr>
          <p:cNvSpPr txBox="1"/>
          <p:nvPr/>
        </p:nvSpPr>
        <p:spPr>
          <a:xfrm>
            <a:off x="5272362" y="426705"/>
            <a:ext cx="3282215" cy="369332"/>
          </a:xfrm>
          <a:prstGeom prst="rect">
            <a:avLst/>
          </a:prstGeom>
          <a:noFill/>
        </p:spPr>
        <p:txBody>
          <a:bodyPr wrap="square" rtlCol="0">
            <a:spAutoFit/>
          </a:bodyPr>
          <a:lstStyle/>
          <a:p>
            <a:r>
              <a:rPr lang="en-US" dirty="0"/>
              <a:t>Electronic web address</a:t>
            </a:r>
          </a:p>
        </p:txBody>
      </p:sp>
      <p:sp>
        <p:nvSpPr>
          <p:cNvPr id="8" name="TextBox 7">
            <a:extLst>
              <a:ext uri="{FF2B5EF4-FFF2-40B4-BE49-F238E27FC236}">
                <a16:creationId xmlns:a16="http://schemas.microsoft.com/office/drawing/2014/main" id="{8A564AF9-6663-67AE-E622-09744F068C24}"/>
              </a:ext>
            </a:extLst>
          </p:cNvPr>
          <p:cNvSpPr txBox="1"/>
          <p:nvPr/>
        </p:nvSpPr>
        <p:spPr>
          <a:xfrm>
            <a:off x="6728060" y="2919639"/>
            <a:ext cx="2021305" cy="369332"/>
          </a:xfrm>
          <a:prstGeom prst="rect">
            <a:avLst/>
          </a:prstGeom>
          <a:noFill/>
        </p:spPr>
        <p:txBody>
          <a:bodyPr wrap="square" rtlCol="0">
            <a:spAutoFit/>
          </a:bodyPr>
          <a:lstStyle/>
          <a:p>
            <a:r>
              <a:rPr lang="en-US" dirty="0" err="1"/>
              <a:t>Pincite</a:t>
            </a:r>
            <a:endParaRPr lang="en-US" dirty="0"/>
          </a:p>
        </p:txBody>
      </p:sp>
      <p:sp>
        <p:nvSpPr>
          <p:cNvPr id="9" name="TextBox 8">
            <a:extLst>
              <a:ext uri="{FF2B5EF4-FFF2-40B4-BE49-F238E27FC236}">
                <a16:creationId xmlns:a16="http://schemas.microsoft.com/office/drawing/2014/main" id="{3844E1D9-2094-B7C0-1A15-02C329EDC42E}"/>
              </a:ext>
            </a:extLst>
          </p:cNvPr>
          <p:cNvSpPr txBox="1"/>
          <p:nvPr/>
        </p:nvSpPr>
        <p:spPr>
          <a:xfrm>
            <a:off x="7883091" y="930190"/>
            <a:ext cx="1684421" cy="369332"/>
          </a:xfrm>
          <a:prstGeom prst="rect">
            <a:avLst/>
          </a:prstGeom>
          <a:noFill/>
        </p:spPr>
        <p:txBody>
          <a:bodyPr wrap="square" rtlCol="0">
            <a:spAutoFit/>
          </a:bodyPr>
          <a:lstStyle/>
          <a:p>
            <a:r>
              <a:rPr lang="en-US" dirty="0"/>
              <a:t>Issuing court</a:t>
            </a:r>
          </a:p>
        </p:txBody>
      </p:sp>
      <p:cxnSp>
        <p:nvCxnSpPr>
          <p:cNvPr id="12" name="Straight Arrow Connector 11">
            <a:extLst>
              <a:ext uri="{FF2B5EF4-FFF2-40B4-BE49-F238E27FC236}">
                <a16:creationId xmlns:a16="http://schemas.microsoft.com/office/drawing/2014/main" id="{3AFED8C1-F98F-BB09-FA26-4C6961D085D6}"/>
              </a:ext>
            </a:extLst>
          </p:cNvPr>
          <p:cNvCxnSpPr>
            <a:cxnSpLocks/>
          </p:cNvCxnSpPr>
          <p:nvPr/>
        </p:nvCxnSpPr>
        <p:spPr>
          <a:xfrm flipV="1">
            <a:off x="3093320" y="2635793"/>
            <a:ext cx="488121" cy="431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7F55C3C-828D-6683-F6E8-606706C17B69}"/>
              </a:ext>
            </a:extLst>
          </p:cNvPr>
          <p:cNvCxnSpPr>
            <a:cxnSpLocks/>
          </p:cNvCxnSpPr>
          <p:nvPr/>
        </p:nvCxnSpPr>
        <p:spPr>
          <a:xfrm>
            <a:off x="4635062" y="1559168"/>
            <a:ext cx="139732" cy="440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D83EC59-6702-4E23-ED61-9DA99CF5B87A}"/>
              </a:ext>
            </a:extLst>
          </p:cNvPr>
          <p:cNvCxnSpPr/>
          <p:nvPr/>
        </p:nvCxnSpPr>
        <p:spPr>
          <a:xfrm flipH="1">
            <a:off x="8142973" y="1495488"/>
            <a:ext cx="582328" cy="491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A43BC78-A6B0-4CBA-F118-C89DC074220E}"/>
              </a:ext>
            </a:extLst>
          </p:cNvPr>
          <p:cNvCxnSpPr>
            <a:cxnSpLocks/>
          </p:cNvCxnSpPr>
          <p:nvPr/>
        </p:nvCxnSpPr>
        <p:spPr>
          <a:xfrm flipV="1">
            <a:off x="7168055" y="2482278"/>
            <a:ext cx="89393" cy="418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0705EBE-7C89-83B6-10B7-0953D0258AB5}"/>
              </a:ext>
            </a:extLst>
          </p:cNvPr>
          <p:cNvSpPr txBox="1"/>
          <p:nvPr/>
        </p:nvSpPr>
        <p:spPr>
          <a:xfrm>
            <a:off x="5591503" y="4307899"/>
            <a:ext cx="5926149" cy="1569660"/>
          </a:xfrm>
          <a:prstGeom prst="rect">
            <a:avLst/>
          </a:prstGeom>
        </p:spPr>
        <p:style>
          <a:lnRef idx="0">
            <a:scrgbClr r="0" g="0" b="0"/>
          </a:lnRef>
          <a:fillRef idx="1001">
            <a:schemeClr val="lt2"/>
          </a:fillRef>
          <a:effectRef idx="0">
            <a:scrgbClr r="0" g="0" b="0"/>
          </a:effectRef>
          <a:fontRef idx="major"/>
        </p:style>
        <p:txBody>
          <a:bodyPr wrap="square" rtlCol="0">
            <a:spAutoFit/>
          </a:bodyPr>
          <a:lstStyle/>
          <a:p>
            <a:r>
              <a:rPr lang="en-US" sz="3200" dirty="0"/>
              <a:t>Ohio state courts require less information when the case is available online</a:t>
            </a:r>
          </a:p>
        </p:txBody>
      </p:sp>
      <p:cxnSp>
        <p:nvCxnSpPr>
          <p:cNvPr id="21" name="Straight Arrow Connector 20">
            <a:extLst>
              <a:ext uri="{FF2B5EF4-FFF2-40B4-BE49-F238E27FC236}">
                <a16:creationId xmlns:a16="http://schemas.microsoft.com/office/drawing/2014/main" id="{2289C7FA-A4E7-80DF-6803-75711E9368D9}"/>
              </a:ext>
            </a:extLst>
          </p:cNvPr>
          <p:cNvCxnSpPr/>
          <p:nvPr/>
        </p:nvCxnSpPr>
        <p:spPr>
          <a:xfrm flipH="1">
            <a:off x="6001407" y="854437"/>
            <a:ext cx="567559" cy="1132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438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br>
              <a:rPr lang="en-US" dirty="0"/>
            </a:br>
            <a:r>
              <a:rPr lang="en-US" dirty="0"/>
              <a:t>Good news!</a:t>
            </a:r>
          </a:p>
        </p:txBody>
      </p:sp>
      <p:sp>
        <p:nvSpPr>
          <p:cNvPr id="3" name="Content Placeholder 2"/>
          <p:cNvSpPr>
            <a:spLocks noGrp="1"/>
          </p:cNvSpPr>
          <p:nvPr>
            <p:ph sz="half" idx="1"/>
          </p:nvPr>
        </p:nvSpPr>
        <p:spPr>
          <a:xfrm>
            <a:off x="1097280" y="2120900"/>
            <a:ext cx="4639736" cy="3748193"/>
          </a:xfrm>
        </p:spPr>
        <p:txBody>
          <a:bodyPr>
            <a:normAutofit fontScale="70000" lnSpcReduction="20000"/>
          </a:bodyPr>
          <a:lstStyle/>
          <a:p>
            <a:r>
              <a:rPr lang="en-US" sz="3600" b="1" dirty="0"/>
              <a:t>You can use short citations after you have already included the </a:t>
            </a:r>
            <a:r>
              <a:rPr lang="en-US" sz="3600" b="1" u="sng" dirty="0"/>
              <a:t>full</a:t>
            </a:r>
            <a:r>
              <a:rPr lang="en-US" sz="3600" b="1" dirty="0"/>
              <a:t> citation to the case, as long as:</a:t>
            </a:r>
          </a:p>
          <a:p>
            <a:r>
              <a:rPr lang="en-US" sz="3600" b="1" dirty="0"/>
              <a:t>1. The reader will be clearly able to ID the referenced case;</a:t>
            </a:r>
          </a:p>
          <a:p>
            <a:r>
              <a:rPr lang="en-US" sz="3600" b="1" dirty="0"/>
              <a:t>2. The full citation falls in the same general discussion; and </a:t>
            </a:r>
          </a:p>
          <a:p>
            <a:r>
              <a:rPr lang="en-US" sz="3600" b="1" dirty="0"/>
              <a:t>3. The reader will be able to find the full citation easily. </a:t>
            </a:r>
          </a:p>
        </p:txBody>
      </p:sp>
      <p:pic>
        <p:nvPicPr>
          <p:cNvPr id="4" name="Content Placeholder 3">
            <a:extLst>
              <a:ext uri="{FF2B5EF4-FFF2-40B4-BE49-F238E27FC236}">
                <a16:creationId xmlns:a16="http://schemas.microsoft.com/office/drawing/2014/main" id="{9F9F10BB-B642-E7D8-B56F-4D2E34F7DFBA}"/>
              </a:ext>
            </a:extLst>
          </p:cNvPr>
          <p:cNvPicPr>
            <a:picLocks noGrp="1" noChangeAspect="1"/>
          </p:cNvPicPr>
          <p:nvPr>
            <p:ph sz="half" idx="2"/>
          </p:nvPr>
        </p:nvPicPr>
        <p:blipFill>
          <a:blip r:embed="rId3"/>
          <a:stretch>
            <a:fillRect/>
          </a:stretch>
        </p:blipFill>
        <p:spPr>
          <a:xfrm>
            <a:off x="6516688" y="2217454"/>
            <a:ext cx="4638675" cy="3554980"/>
          </a:xfrm>
          <a:prstGeom prst="rect">
            <a:avLst/>
          </a:prstGeom>
        </p:spPr>
      </p:pic>
    </p:spTree>
    <p:extLst>
      <p:ext uri="{BB962C8B-B14F-4D97-AF65-F5344CB8AC3E}">
        <p14:creationId xmlns:p14="http://schemas.microsoft.com/office/powerpoint/2010/main" val="2111567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extLst>
              <a:ext uri="{837473B0-CC2E-450A-ABE3-18F120FF3D39}">
                <a1611:picAttrSrcUrl xmlns:a1611="http://schemas.microsoft.com/office/drawing/2016/11/main" r:id="rId3"/>
              </a:ext>
            </a:extLst>
          </a:blip>
          <a:srcRect/>
          <a:stretch>
            <a:fillRect l="-5000" r="-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AC0D-5391-5F33-A58D-D546D0968641}"/>
              </a:ext>
            </a:extLst>
          </p:cNvPr>
          <p:cNvSpPr>
            <a:spLocks noGrp="1"/>
          </p:cNvSpPr>
          <p:nvPr>
            <p:ph type="title"/>
          </p:nvPr>
        </p:nvSpPr>
        <p:spPr/>
        <p:txBody>
          <a:bodyPr/>
          <a:lstStyle/>
          <a:p>
            <a:r>
              <a:rPr lang="en-US" dirty="0"/>
              <a:t>What about those parentheticals? </a:t>
            </a:r>
          </a:p>
        </p:txBody>
      </p:sp>
      <p:sp>
        <p:nvSpPr>
          <p:cNvPr id="3" name="Content Placeholder 2">
            <a:extLst>
              <a:ext uri="{FF2B5EF4-FFF2-40B4-BE49-F238E27FC236}">
                <a16:creationId xmlns:a16="http://schemas.microsoft.com/office/drawing/2014/main" id="{C94F4BC0-214A-39A3-4031-903A106054ED}"/>
              </a:ext>
            </a:extLst>
          </p:cNvPr>
          <p:cNvSpPr>
            <a:spLocks noGrp="1"/>
          </p:cNvSpPr>
          <p:nvPr>
            <p:ph idx="1"/>
          </p:nvPr>
        </p:nvSpPr>
        <p:spPr>
          <a:xfrm>
            <a:off x="1097280" y="2108201"/>
            <a:ext cx="4273506" cy="3760891"/>
          </a:xfrm>
          <a:solidFill>
            <a:srgbClr val="CCECFF"/>
          </a:solidFill>
        </p:spPr>
        <p:txBody>
          <a:bodyPr>
            <a:normAutofit/>
          </a:bodyPr>
          <a:lstStyle/>
          <a:p>
            <a:r>
              <a:rPr lang="en-US" sz="2000" dirty="0"/>
              <a:t>Parentheticals are used for three reasons:</a:t>
            </a:r>
          </a:p>
          <a:p>
            <a:r>
              <a:rPr lang="en-US" sz="2000" dirty="0"/>
              <a:t>1. To explain weight of the authority;</a:t>
            </a:r>
          </a:p>
          <a:p>
            <a:r>
              <a:rPr lang="en-US" sz="2000" dirty="0"/>
              <a:t>2. To quote or cite another authority;</a:t>
            </a:r>
          </a:p>
          <a:p>
            <a:r>
              <a:rPr lang="en-US" sz="2000" dirty="0"/>
              <a:t>3. To explain more about the authority beyond what you’ve included in your textual sentence. </a:t>
            </a:r>
          </a:p>
        </p:txBody>
      </p:sp>
      <p:sp>
        <p:nvSpPr>
          <p:cNvPr id="4" name="TextBox 3">
            <a:extLst>
              <a:ext uri="{FF2B5EF4-FFF2-40B4-BE49-F238E27FC236}">
                <a16:creationId xmlns:a16="http://schemas.microsoft.com/office/drawing/2014/main" id="{E6E7EF33-1486-51C8-1C0D-044870BE6588}"/>
              </a:ext>
            </a:extLst>
          </p:cNvPr>
          <p:cNvSpPr txBox="1"/>
          <p:nvPr/>
        </p:nvSpPr>
        <p:spPr>
          <a:xfrm>
            <a:off x="6156960" y="2108201"/>
            <a:ext cx="4998720" cy="3693319"/>
          </a:xfrm>
          <a:prstGeom prst="rect">
            <a:avLst/>
          </a:prstGeom>
          <a:solidFill>
            <a:srgbClr val="FFFFCC"/>
          </a:solidFill>
        </p:spPr>
        <p:txBody>
          <a:bodyPr wrap="square" rtlCol="0">
            <a:spAutoFit/>
          </a:bodyPr>
          <a:lstStyle/>
          <a:p>
            <a:r>
              <a:rPr lang="en-US" i="1" dirty="0"/>
              <a:t>Abrams v. United States</a:t>
            </a:r>
            <a:r>
              <a:rPr lang="en-US" dirty="0"/>
              <a:t>, 250 U.S. 616, 626 (1919) (Holmes, J., dissenting).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Franklin Gothic Book" panose="020F0502020204030204"/>
                <a:ea typeface="+mn-ea"/>
                <a:cs typeface="+mn-cs"/>
              </a:rPr>
              <a:t>United States v. Windsor</a:t>
            </a:r>
            <a:r>
              <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rPr>
              <a:t>, 570 U.S. 744, 774 (2013) (citing </a:t>
            </a:r>
            <a:r>
              <a:rPr kumimoji="0" lang="en-US" sz="1800" b="0" i="1" u="none" strike="noStrike" kern="1200" cap="none" spc="0" normalizeH="0" baseline="0" noProof="0" dirty="0">
                <a:ln>
                  <a:noFill/>
                </a:ln>
                <a:solidFill>
                  <a:srgbClr val="000000"/>
                </a:solidFill>
                <a:effectLst/>
                <a:uLnTx/>
                <a:uFillTx/>
                <a:latin typeface="Franklin Gothic Book" panose="020F0502020204030204"/>
                <a:ea typeface="+mn-ea"/>
                <a:cs typeface="+mn-cs"/>
              </a:rPr>
              <a:t>Bolling v. Sharpe</a:t>
            </a:r>
            <a:r>
              <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rPr>
              <a:t>, 347 U.S. 497, 499-500 (1954)).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F0502020204030204"/>
              <a:ea typeface="+mn-ea"/>
              <a:cs typeface="+mn-cs"/>
            </a:endParaRPr>
          </a:p>
          <a:p>
            <a:r>
              <a:rPr lang="en-US" i="1" dirty="0"/>
              <a:t>United States v. Windsor</a:t>
            </a:r>
            <a:r>
              <a:rPr lang="en-US" dirty="0"/>
              <a:t>, 570 U.S. 744, 775 (2013) (recognizing that the class of people restricted by DOMA are those who are “joined in same-sex marriages made lawful by the State.”). </a:t>
            </a:r>
          </a:p>
          <a:p>
            <a:endParaRPr lang="en-US" dirty="0"/>
          </a:p>
          <a:p>
            <a:endParaRPr lang="en-US" dirty="0"/>
          </a:p>
        </p:txBody>
      </p:sp>
    </p:spTree>
    <p:extLst>
      <p:ext uri="{BB962C8B-B14F-4D97-AF65-F5344CB8AC3E}">
        <p14:creationId xmlns:p14="http://schemas.microsoft.com/office/powerpoint/2010/main" val="421611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fferent colored question marks">
            <a:extLst>
              <a:ext uri="{FF2B5EF4-FFF2-40B4-BE49-F238E27FC236}">
                <a16:creationId xmlns:a16="http://schemas.microsoft.com/office/drawing/2014/main" id="{AD92186D-E7FA-E972-FDCF-4ACBE2F32C03}"/>
              </a:ext>
            </a:extLst>
          </p:cNvPr>
          <p:cNvPicPr>
            <a:picLocks noChangeAspect="1"/>
          </p:cNvPicPr>
          <p:nvPr/>
        </p:nvPicPr>
        <p:blipFill>
          <a:blip r:embed="rId2"/>
          <a:srcRect t="9236" b="24005"/>
          <a:stretch>
            <a:fillRect/>
          </a:stretch>
        </p:blipFill>
        <p:spPr>
          <a:xfrm>
            <a:off x="15" y="10"/>
            <a:ext cx="12191985" cy="4578340"/>
          </a:xfrm>
          <a:prstGeom prst="rect">
            <a:avLst/>
          </a:prstGeom>
          <a:noFill/>
        </p:spPr>
      </p:pic>
      <p:sp>
        <p:nvSpPr>
          <p:cNvPr id="3" name="Title 2"/>
          <p:cNvSpPr>
            <a:spLocks noGrp="1"/>
          </p:cNvSpPr>
          <p:nvPr>
            <p:ph type="title"/>
          </p:nvPr>
        </p:nvSpPr>
        <p:spPr>
          <a:xfrm>
            <a:off x="1097279" y="4799362"/>
            <a:ext cx="10113645" cy="743682"/>
          </a:xfrm>
        </p:spPr>
        <p:txBody>
          <a:bodyPr anchor="b">
            <a:normAutofit/>
          </a:bodyPr>
          <a:lstStyle/>
          <a:p>
            <a:r>
              <a:rPr lang="en-US" dirty="0"/>
              <a:t>Other Material that is Frequently Cited </a:t>
            </a:r>
          </a:p>
        </p:txBody>
      </p:sp>
      <p:sp>
        <p:nvSpPr>
          <p:cNvPr id="10" name="Text Placeholder 3">
            <a:extLst>
              <a:ext uri="{FF2B5EF4-FFF2-40B4-BE49-F238E27FC236}">
                <a16:creationId xmlns:a16="http://schemas.microsoft.com/office/drawing/2014/main" id="{76A6A306-A095-E7F0-F9D9-0F1EF4C8C4C6}"/>
              </a:ext>
            </a:extLst>
          </p:cNvPr>
          <p:cNvSpPr>
            <a:spLocks noGrp="1"/>
          </p:cNvSpPr>
          <p:nvPr>
            <p:ph type="body" sz="half" idx="2"/>
          </p:nvPr>
        </p:nvSpPr>
        <p:spPr>
          <a:xfrm>
            <a:off x="1097279" y="5715000"/>
            <a:ext cx="10113264" cy="609600"/>
          </a:xfrm>
        </p:spPr>
        <p:txBody>
          <a:bodyPr/>
          <a:lstStyle/>
          <a:p>
            <a:endParaRPr lang="en-US"/>
          </a:p>
        </p:txBody>
      </p:sp>
    </p:spTree>
    <p:extLst>
      <p:ext uri="{BB962C8B-B14F-4D97-AF65-F5344CB8AC3E}">
        <p14:creationId xmlns:p14="http://schemas.microsoft.com/office/powerpoint/2010/main" val="3723744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F917FF-B9FB-2FE6-6D33-C279B1CA916D}"/>
              </a:ext>
            </a:extLst>
          </p:cNvPr>
          <p:cNvSpPr>
            <a:spLocks noGrp="1"/>
          </p:cNvSpPr>
          <p:nvPr>
            <p:ph type="title"/>
          </p:nvPr>
        </p:nvSpPr>
        <p:spPr>
          <a:xfrm>
            <a:off x="1097280" y="286603"/>
            <a:ext cx="10058400" cy="1450757"/>
          </a:xfrm>
        </p:spPr>
        <p:txBody>
          <a:bodyPr anchor="b">
            <a:normAutofit/>
          </a:bodyPr>
          <a:lstStyle/>
          <a:p>
            <a:r>
              <a:rPr lang="en-US" dirty="0"/>
              <a:t>Why is citation format important? </a:t>
            </a:r>
          </a:p>
        </p:txBody>
      </p:sp>
      <p:graphicFrame>
        <p:nvGraphicFramePr>
          <p:cNvPr id="8" name="Content Placeholder 5">
            <a:extLst>
              <a:ext uri="{FF2B5EF4-FFF2-40B4-BE49-F238E27FC236}">
                <a16:creationId xmlns:a16="http://schemas.microsoft.com/office/drawing/2014/main" id="{9FC42CCE-BC4E-1172-BEC7-BE85DE7FC183}"/>
              </a:ext>
            </a:extLst>
          </p:cNvPr>
          <p:cNvGraphicFramePr>
            <a:graphicFrameLocks noGrp="1"/>
          </p:cNvGraphicFramePr>
          <p:nvPr>
            <p:ph idx="1"/>
            <p:extLst>
              <p:ext uri="{D42A27DB-BD31-4B8C-83A1-F6EECF244321}">
                <p14:modId xmlns:p14="http://schemas.microsoft.com/office/powerpoint/2010/main" val="2524354616"/>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0182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Statutes </a:t>
            </a:r>
          </a:p>
        </p:txBody>
      </p:sp>
      <p:sp>
        <p:nvSpPr>
          <p:cNvPr id="5" name="Content Placeholder 4"/>
          <p:cNvSpPr>
            <a:spLocks noGrp="1"/>
          </p:cNvSpPr>
          <p:nvPr>
            <p:ph idx="1"/>
          </p:nvPr>
        </p:nvSpPr>
        <p:spPr/>
        <p:txBody>
          <a:bodyPr>
            <a:noAutofit/>
          </a:bodyPr>
          <a:lstStyle/>
          <a:p>
            <a:r>
              <a:rPr lang="en-US" sz="2000" dirty="0"/>
              <a:t>Title – Code – Section - Subsection (if applicable) - (Year).</a:t>
            </a:r>
          </a:p>
          <a:p>
            <a:pPr>
              <a:buFont typeface="Wingdings" panose="05000000000000000000" pitchFamily="2" charset="2"/>
              <a:buChar char="Ø"/>
            </a:pPr>
            <a:r>
              <a:rPr lang="en-US" sz="2000" dirty="0"/>
              <a:t>28 U.S.C. § 1332 (2006).</a:t>
            </a:r>
          </a:p>
          <a:p>
            <a:pPr marL="0" indent="0">
              <a:buNone/>
            </a:pPr>
            <a:endParaRPr lang="en-US" sz="2000" dirty="0"/>
          </a:p>
          <a:p>
            <a:r>
              <a:rPr lang="en-US" sz="2000" b="1" dirty="0"/>
              <a:t>Short Form</a:t>
            </a:r>
          </a:p>
          <a:p>
            <a:r>
              <a:rPr lang="en-US" sz="2000" dirty="0"/>
              <a:t>If the statute and </a:t>
            </a:r>
            <a:r>
              <a:rPr lang="en-US" sz="2000" dirty="0" err="1"/>
              <a:t>pincite</a:t>
            </a:r>
            <a:r>
              <a:rPr lang="en-US" sz="2000" dirty="0"/>
              <a:t> information are the SAME as preceding authority = </a:t>
            </a:r>
            <a:r>
              <a:rPr lang="en-US" sz="2000" i="1" dirty="0"/>
              <a:t>Id</a:t>
            </a:r>
            <a:r>
              <a:rPr lang="en-US" sz="2000" dirty="0"/>
              <a:t>.</a:t>
            </a:r>
          </a:p>
        </p:txBody>
      </p:sp>
    </p:spTree>
    <p:extLst>
      <p:ext uri="{BB962C8B-B14F-4D97-AF65-F5344CB8AC3E}">
        <p14:creationId xmlns:p14="http://schemas.microsoft.com/office/powerpoint/2010/main" val="444468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Constitution</a:t>
            </a:r>
          </a:p>
        </p:txBody>
      </p:sp>
      <p:sp>
        <p:nvSpPr>
          <p:cNvPr id="3" name="Content Placeholder 2"/>
          <p:cNvSpPr>
            <a:spLocks noGrp="1"/>
          </p:cNvSpPr>
          <p:nvPr>
            <p:ph idx="1"/>
          </p:nvPr>
        </p:nvSpPr>
        <p:spPr/>
        <p:txBody>
          <a:bodyPr>
            <a:noAutofit/>
          </a:bodyPr>
          <a:lstStyle/>
          <a:p>
            <a:r>
              <a:rPr lang="en-US" sz="2400" dirty="0"/>
              <a:t>U.S. Const.  - Article or Amendment – Section - Subsection (if appropriate). </a:t>
            </a:r>
          </a:p>
          <a:p>
            <a:r>
              <a:rPr lang="en-US" sz="2400" dirty="0"/>
              <a:t>► U.S. Const. art. III, § 1. </a:t>
            </a:r>
          </a:p>
          <a:p>
            <a:r>
              <a:rPr lang="en-US" sz="2400" dirty="0"/>
              <a:t>► U.S. Const. amend. XIII. </a:t>
            </a:r>
          </a:p>
          <a:p>
            <a:r>
              <a:rPr lang="en-US" sz="2400" b="1" dirty="0"/>
              <a:t>Short Form </a:t>
            </a:r>
          </a:p>
          <a:p>
            <a:r>
              <a:rPr lang="en-US" sz="2400" dirty="0"/>
              <a:t>► ONLY use ”</a:t>
            </a:r>
            <a:r>
              <a:rPr lang="en-US" sz="2400" i="1" dirty="0"/>
              <a:t>Id</a:t>
            </a:r>
            <a:r>
              <a:rPr lang="en-US" sz="2400" dirty="0"/>
              <a:t>.” IF you are citing the same provision  </a:t>
            </a:r>
          </a:p>
          <a:p>
            <a:r>
              <a:rPr lang="en-US" sz="2400" dirty="0"/>
              <a:t>► Otherwise, you must use the FULL citation</a:t>
            </a:r>
          </a:p>
        </p:txBody>
      </p:sp>
    </p:spTree>
    <p:extLst>
      <p:ext uri="{BB962C8B-B14F-4D97-AF65-F5344CB8AC3E}">
        <p14:creationId xmlns:p14="http://schemas.microsoft.com/office/powerpoint/2010/main" val="983644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Rules &amp; Regulations </a:t>
            </a:r>
          </a:p>
        </p:txBody>
      </p:sp>
      <p:sp>
        <p:nvSpPr>
          <p:cNvPr id="3" name="Content Placeholder 2"/>
          <p:cNvSpPr>
            <a:spLocks noGrp="1"/>
          </p:cNvSpPr>
          <p:nvPr>
            <p:ph idx="1"/>
          </p:nvPr>
        </p:nvSpPr>
        <p:spPr>
          <a:xfrm>
            <a:off x="1097280" y="1959429"/>
            <a:ext cx="10058400" cy="4299857"/>
          </a:xfrm>
        </p:spPr>
        <p:txBody>
          <a:bodyPr>
            <a:normAutofit lnSpcReduction="10000"/>
          </a:bodyPr>
          <a:lstStyle/>
          <a:p>
            <a:r>
              <a:rPr lang="en-US" dirty="0"/>
              <a:t>Rules </a:t>
            </a:r>
          </a:p>
          <a:p>
            <a:r>
              <a:rPr lang="en-US" dirty="0"/>
              <a:t>Title  - Number - Subsection (if one). </a:t>
            </a:r>
          </a:p>
          <a:p>
            <a:r>
              <a:rPr lang="en-US" dirty="0"/>
              <a:t>► Fed. R. Civ. P. 15(a). </a:t>
            </a:r>
          </a:p>
          <a:p>
            <a:r>
              <a:rPr lang="en-US" dirty="0"/>
              <a:t>► Fed. R. Crim. P. 11(a). </a:t>
            </a:r>
          </a:p>
          <a:p>
            <a:r>
              <a:rPr lang="en-US" dirty="0"/>
              <a:t>Regulations </a:t>
            </a:r>
          </a:p>
          <a:p>
            <a:r>
              <a:rPr lang="en-US" dirty="0"/>
              <a:t>Title - C.F.R. - Section - Year </a:t>
            </a:r>
          </a:p>
          <a:p>
            <a:r>
              <a:rPr lang="en-US" dirty="0"/>
              <a:t>► 21 C.F.R. § 900.12 (2014). </a:t>
            </a:r>
          </a:p>
          <a:p>
            <a:r>
              <a:rPr lang="en-US" dirty="0"/>
              <a:t>Include the name of the regulation if it has a commonly referred to name </a:t>
            </a:r>
          </a:p>
          <a:p>
            <a:r>
              <a:rPr lang="en-US" dirty="0"/>
              <a:t>► FCC Broadcast Radio </a:t>
            </a:r>
            <a:r>
              <a:rPr lang="en-US" dirty="0" err="1"/>
              <a:t>Servs</a:t>
            </a:r>
            <a:r>
              <a:rPr lang="en-US" dirty="0"/>
              <a:t>., 47 C.F.R § 73.609 (2014).</a:t>
            </a:r>
          </a:p>
        </p:txBody>
      </p:sp>
    </p:spTree>
    <p:extLst>
      <p:ext uri="{BB962C8B-B14F-4D97-AF65-F5344CB8AC3E}">
        <p14:creationId xmlns:p14="http://schemas.microsoft.com/office/powerpoint/2010/main" val="2146600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Citing to the Record </a:t>
            </a:r>
          </a:p>
        </p:txBody>
      </p:sp>
      <p:sp>
        <p:nvSpPr>
          <p:cNvPr id="3" name="Content Placeholder 2"/>
          <p:cNvSpPr>
            <a:spLocks noGrp="1"/>
          </p:cNvSpPr>
          <p:nvPr>
            <p:ph sz="half" idx="1"/>
          </p:nvPr>
        </p:nvSpPr>
        <p:spPr/>
        <p:txBody>
          <a:bodyPr>
            <a:normAutofit fontScale="92500" lnSpcReduction="10000"/>
          </a:bodyPr>
          <a:lstStyle/>
          <a:p>
            <a:r>
              <a:rPr lang="en-US" dirty="0"/>
              <a:t>First, Look to see if the court has assigned the document an electronic page number.</a:t>
            </a:r>
          </a:p>
          <a:p>
            <a:endParaRPr lang="en-US" dirty="0"/>
          </a:p>
          <a:p>
            <a:endParaRPr lang="en-US" dirty="0"/>
          </a:p>
          <a:p>
            <a:r>
              <a:rPr lang="en-US" dirty="0"/>
              <a:t>► Citing to an affidavit </a:t>
            </a:r>
          </a:p>
          <a:p>
            <a:pPr lvl="1"/>
            <a:r>
              <a:rPr lang="en-US" dirty="0"/>
              <a:t>Last Name </a:t>
            </a:r>
            <a:r>
              <a:rPr lang="en-US" dirty="0" err="1"/>
              <a:t>Aff</a:t>
            </a:r>
            <a:r>
              <a:rPr lang="en-US" dirty="0"/>
              <a:t>. ¶ paragraph number. </a:t>
            </a:r>
          </a:p>
          <a:p>
            <a:pPr lvl="1"/>
            <a:r>
              <a:rPr lang="en-US" dirty="0"/>
              <a:t>Example: Miller </a:t>
            </a:r>
            <a:r>
              <a:rPr lang="en-US" dirty="0" err="1"/>
              <a:t>Aff</a:t>
            </a:r>
            <a:r>
              <a:rPr lang="en-US" dirty="0"/>
              <a:t>. ¶ 8. </a:t>
            </a:r>
          </a:p>
          <a:p>
            <a:r>
              <a:rPr lang="en-US" dirty="0"/>
              <a:t>► Citing to an interview </a:t>
            </a:r>
          </a:p>
          <a:p>
            <a:pPr lvl="1"/>
            <a:r>
              <a:rPr lang="en-US" dirty="0"/>
              <a:t>Last Name Int. at paragraph number. </a:t>
            </a:r>
          </a:p>
          <a:p>
            <a:pPr lvl="1"/>
            <a:r>
              <a:rPr lang="en-US" dirty="0"/>
              <a:t>Example: Miller Int. at 9. </a:t>
            </a:r>
          </a:p>
        </p:txBody>
      </p:sp>
      <p:sp>
        <p:nvSpPr>
          <p:cNvPr id="4" name="Content Placeholder 3"/>
          <p:cNvSpPr>
            <a:spLocks noGrp="1"/>
          </p:cNvSpPr>
          <p:nvPr>
            <p:ph sz="half" idx="2"/>
          </p:nvPr>
        </p:nvSpPr>
        <p:spPr/>
        <p:txBody>
          <a:bodyPr>
            <a:normAutofit fontScale="92500" lnSpcReduction="10000"/>
          </a:bodyPr>
          <a:lstStyle/>
          <a:p>
            <a:r>
              <a:rPr lang="en-US" dirty="0"/>
              <a:t>► Citing to an indictment </a:t>
            </a:r>
          </a:p>
          <a:p>
            <a:pPr lvl="1"/>
            <a:r>
              <a:rPr lang="en-US" dirty="0"/>
              <a:t>Indict. Count Number. </a:t>
            </a:r>
          </a:p>
          <a:p>
            <a:pPr lvl="1"/>
            <a:r>
              <a:rPr lang="en-US" dirty="0"/>
              <a:t>Example: Indict. Count 1. </a:t>
            </a:r>
          </a:p>
          <a:p>
            <a:r>
              <a:rPr lang="en-US" dirty="0"/>
              <a:t>► Citing to an exhibit </a:t>
            </a:r>
          </a:p>
          <a:p>
            <a:pPr lvl="1"/>
            <a:r>
              <a:rPr lang="en-US" dirty="0" err="1"/>
              <a:t>Exh</a:t>
            </a:r>
            <a:r>
              <a:rPr lang="en-US" dirty="0"/>
              <a:t>. Exhibit number. </a:t>
            </a:r>
          </a:p>
          <a:p>
            <a:pPr lvl="1"/>
            <a:r>
              <a:rPr lang="en-US" dirty="0"/>
              <a:t>Example: </a:t>
            </a:r>
            <a:r>
              <a:rPr lang="en-US" dirty="0" err="1"/>
              <a:t>Exh</a:t>
            </a:r>
            <a:r>
              <a:rPr lang="en-US" dirty="0"/>
              <a:t>. 2.</a:t>
            </a:r>
          </a:p>
          <a:p>
            <a:endParaRPr lang="en-US" dirty="0"/>
          </a:p>
        </p:txBody>
      </p:sp>
      <p:pic>
        <p:nvPicPr>
          <p:cNvPr id="5" name="Picture 4"/>
          <p:cNvPicPr>
            <a:picLocks noChangeAspect="1"/>
          </p:cNvPicPr>
          <p:nvPr/>
        </p:nvPicPr>
        <p:blipFill>
          <a:blip r:embed="rId5"/>
          <a:stretch>
            <a:fillRect/>
          </a:stretch>
        </p:blipFill>
        <p:spPr>
          <a:xfrm>
            <a:off x="447672" y="2686005"/>
            <a:ext cx="6068272" cy="1086002"/>
          </a:xfrm>
          <a:prstGeom prst="rect">
            <a:avLst/>
          </a:prstGeom>
        </p:spPr>
      </p:pic>
    </p:spTree>
    <p:extLst>
      <p:ext uri="{BB962C8B-B14F-4D97-AF65-F5344CB8AC3E}">
        <p14:creationId xmlns:p14="http://schemas.microsoft.com/office/powerpoint/2010/main" val="49949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extLst>
              <a:ext uri="{837473B0-CC2E-450A-ABE3-18F120FF3D39}">
                <a1611:picAttrSrcUrl xmlns:a1611="http://schemas.microsoft.com/office/drawing/2016/11/main" r:id="rId4"/>
              </a:ext>
            </a:extLst>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Citing to the Record – Short Form </a:t>
            </a:r>
          </a:p>
        </p:txBody>
      </p:sp>
      <p:sp>
        <p:nvSpPr>
          <p:cNvPr id="3" name="Content Placeholder 2"/>
          <p:cNvSpPr>
            <a:spLocks noGrp="1"/>
          </p:cNvSpPr>
          <p:nvPr>
            <p:ph idx="1"/>
          </p:nvPr>
        </p:nvSpPr>
        <p:spPr/>
        <p:txBody>
          <a:bodyPr/>
          <a:lstStyle/>
          <a:p>
            <a:r>
              <a:rPr lang="en-US" dirty="0"/>
              <a:t>► </a:t>
            </a:r>
            <a:r>
              <a:rPr lang="en-US" i="1" dirty="0"/>
              <a:t>Id</a:t>
            </a:r>
            <a:r>
              <a:rPr lang="en-US" dirty="0"/>
              <a:t>. </a:t>
            </a:r>
          </a:p>
          <a:p>
            <a:r>
              <a:rPr lang="en-US" dirty="0"/>
              <a:t>► </a:t>
            </a:r>
            <a:r>
              <a:rPr lang="en-US" i="1" dirty="0"/>
              <a:t>Id</a:t>
            </a:r>
            <a:r>
              <a:rPr lang="en-US" dirty="0"/>
              <a:t>. at ¶ 8.</a:t>
            </a:r>
          </a:p>
          <a:p>
            <a:r>
              <a:rPr lang="en-US" dirty="0"/>
              <a:t>► </a:t>
            </a:r>
            <a:r>
              <a:rPr lang="en-US" i="1" dirty="0"/>
              <a:t>Id</a:t>
            </a:r>
            <a:r>
              <a:rPr lang="en-US" dirty="0"/>
              <a:t>. at 12.</a:t>
            </a:r>
          </a:p>
          <a:p>
            <a:r>
              <a:rPr lang="en-US" b="1" dirty="0"/>
              <a:t>Make sure that a reader can understand what you are intending to cite.</a:t>
            </a:r>
          </a:p>
        </p:txBody>
      </p:sp>
    </p:spTree>
    <p:extLst>
      <p:ext uri="{BB962C8B-B14F-4D97-AF65-F5344CB8AC3E}">
        <p14:creationId xmlns:p14="http://schemas.microsoft.com/office/powerpoint/2010/main" val="2633791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Citation Sources - Ohio</a:t>
            </a:r>
          </a:p>
        </p:txBody>
      </p:sp>
      <p:pic>
        <p:nvPicPr>
          <p:cNvPr id="5" name="Content Placeholder 4">
            <a:extLst>
              <a:ext uri="{FF2B5EF4-FFF2-40B4-BE49-F238E27FC236}">
                <a16:creationId xmlns:a16="http://schemas.microsoft.com/office/drawing/2014/main" id="{4E7E0738-3B6E-676A-E47F-CF3741FBF4E3}"/>
              </a:ext>
            </a:extLst>
          </p:cNvPr>
          <p:cNvPicPr>
            <a:picLocks noGrp="1" noChangeAspect="1"/>
          </p:cNvPicPr>
          <p:nvPr>
            <p:ph sz="half" idx="1"/>
          </p:nvPr>
        </p:nvPicPr>
        <p:blipFill>
          <a:blip r:embed="rId3"/>
          <a:srcRect l="16975" t="4922" r="18263" b="25604"/>
          <a:stretch/>
        </p:blipFill>
        <p:spPr>
          <a:xfrm>
            <a:off x="2698045" y="1970467"/>
            <a:ext cx="3131171" cy="4198739"/>
          </a:xfrm>
          <a:prstGeom prst="rect">
            <a:avLst/>
          </a:prstGeom>
        </p:spPr>
      </p:pic>
      <p:pic>
        <p:nvPicPr>
          <p:cNvPr id="1026" name="Picture 2" descr="Bluebook - Wikipedia"/>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101388" y="1906233"/>
            <a:ext cx="2658142" cy="432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898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Components of a Case Citation </a:t>
            </a:r>
          </a:p>
        </p:txBody>
      </p:sp>
      <p:sp>
        <p:nvSpPr>
          <p:cNvPr id="3" name="Content Placeholder 2"/>
          <p:cNvSpPr>
            <a:spLocks noGrp="1"/>
          </p:cNvSpPr>
          <p:nvPr>
            <p:ph sz="half" idx="1"/>
          </p:nvPr>
        </p:nvSpPr>
        <p:spPr/>
        <p:txBody>
          <a:bodyPr>
            <a:normAutofit/>
          </a:bodyPr>
          <a:lstStyle/>
          <a:p>
            <a:r>
              <a:rPr lang="en-US" sz="2800" dirty="0"/>
              <a:t>What must you include in a citation</a:t>
            </a:r>
          </a:p>
          <a:p>
            <a:pPr lvl="1"/>
            <a:r>
              <a:rPr lang="en-US" sz="2800" dirty="0"/>
              <a:t>Case name	</a:t>
            </a:r>
          </a:p>
          <a:p>
            <a:pPr lvl="1"/>
            <a:r>
              <a:rPr lang="en-US" sz="2800" dirty="0"/>
              <a:t>Official reporter citation</a:t>
            </a:r>
          </a:p>
          <a:p>
            <a:pPr lvl="1"/>
            <a:r>
              <a:rPr lang="en-US" sz="2800" dirty="0"/>
              <a:t>Pinpoint cite</a:t>
            </a:r>
          </a:p>
          <a:p>
            <a:pPr lvl="1"/>
            <a:r>
              <a:rPr lang="en-US" sz="2800" dirty="0"/>
              <a:t>Court </a:t>
            </a:r>
          </a:p>
          <a:p>
            <a:pPr lvl="1"/>
            <a:r>
              <a:rPr lang="en-US" sz="2800" dirty="0"/>
              <a:t>Year</a:t>
            </a:r>
          </a:p>
        </p:txBody>
      </p:sp>
      <p:sp>
        <p:nvSpPr>
          <p:cNvPr id="4" name="Content Placeholder 3"/>
          <p:cNvSpPr>
            <a:spLocks noGrp="1"/>
          </p:cNvSpPr>
          <p:nvPr>
            <p:ph sz="half" idx="2"/>
          </p:nvPr>
        </p:nvSpPr>
        <p:spPr>
          <a:blipFill>
            <a:blip r:embed="rId3">
              <a:alphaModFix amt="19000"/>
            </a:blip>
            <a:stretch>
              <a:fillRect/>
            </a:stretch>
          </a:blipFill>
        </p:spPr>
        <p:txBody>
          <a:bodyPr/>
          <a:lstStyle/>
          <a:p>
            <a:endParaRPr lang="en-US" dirty="0"/>
          </a:p>
        </p:txBody>
      </p:sp>
    </p:spTree>
    <p:extLst>
      <p:ext uri="{BB962C8B-B14F-4D97-AF65-F5344CB8AC3E}">
        <p14:creationId xmlns:p14="http://schemas.microsoft.com/office/powerpoint/2010/main" val="344392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2783" y="2108202"/>
            <a:ext cx="10058400" cy="538746"/>
          </a:xfrm>
        </p:spPr>
        <p:txBody>
          <a:bodyPr>
            <a:noAutofit/>
          </a:bodyPr>
          <a:lstStyle/>
          <a:p>
            <a:r>
              <a:rPr lang="en-US" sz="3200" i="1" dirty="0"/>
              <a:t>Roe v. Wade</a:t>
            </a:r>
            <a:r>
              <a:rPr lang="en-US" sz="3200" dirty="0"/>
              <a:t>, 314 F. Supp. 1217, 1222 (N.D. Tex. 2003). </a:t>
            </a:r>
          </a:p>
        </p:txBody>
      </p:sp>
      <p:sp>
        <p:nvSpPr>
          <p:cNvPr id="4" name="TextBox 3"/>
          <p:cNvSpPr txBox="1"/>
          <p:nvPr/>
        </p:nvSpPr>
        <p:spPr>
          <a:xfrm>
            <a:off x="428324" y="2963143"/>
            <a:ext cx="2107933" cy="923330"/>
          </a:xfrm>
          <a:prstGeom prst="rect">
            <a:avLst/>
          </a:prstGeom>
          <a:noFill/>
        </p:spPr>
        <p:txBody>
          <a:bodyPr wrap="square" rtlCol="0">
            <a:spAutoFit/>
          </a:bodyPr>
          <a:lstStyle/>
          <a:p>
            <a:r>
              <a:rPr lang="en-US" dirty="0"/>
              <a:t>Plaintiff (last name of the first plaintiff only)</a:t>
            </a:r>
          </a:p>
        </p:txBody>
      </p:sp>
      <p:sp>
        <p:nvSpPr>
          <p:cNvPr id="5" name="TextBox 4"/>
          <p:cNvSpPr txBox="1"/>
          <p:nvPr/>
        </p:nvSpPr>
        <p:spPr>
          <a:xfrm>
            <a:off x="2079057" y="4247222"/>
            <a:ext cx="2348564" cy="923330"/>
          </a:xfrm>
          <a:prstGeom prst="rect">
            <a:avLst/>
          </a:prstGeom>
          <a:noFill/>
        </p:spPr>
        <p:txBody>
          <a:bodyPr wrap="square" rtlCol="0">
            <a:spAutoFit/>
          </a:bodyPr>
          <a:lstStyle/>
          <a:p>
            <a:r>
              <a:rPr lang="en-US" dirty="0"/>
              <a:t>Defendant (last name of first defendant only)</a:t>
            </a:r>
          </a:p>
        </p:txBody>
      </p:sp>
      <p:sp>
        <p:nvSpPr>
          <p:cNvPr id="6" name="TextBox 5"/>
          <p:cNvSpPr txBox="1"/>
          <p:nvPr/>
        </p:nvSpPr>
        <p:spPr>
          <a:xfrm>
            <a:off x="2608446" y="991402"/>
            <a:ext cx="1819175" cy="646331"/>
          </a:xfrm>
          <a:prstGeom prst="rect">
            <a:avLst/>
          </a:prstGeom>
          <a:noFill/>
        </p:spPr>
        <p:txBody>
          <a:bodyPr wrap="square" rtlCol="0">
            <a:spAutoFit/>
          </a:bodyPr>
          <a:lstStyle/>
          <a:p>
            <a:r>
              <a:rPr lang="en-US" dirty="0"/>
              <a:t>Reporter Volume No.</a:t>
            </a:r>
          </a:p>
        </p:txBody>
      </p:sp>
      <p:sp>
        <p:nvSpPr>
          <p:cNvPr id="7" name="TextBox 6"/>
          <p:cNvSpPr txBox="1"/>
          <p:nvPr/>
        </p:nvSpPr>
        <p:spPr>
          <a:xfrm>
            <a:off x="4620126" y="935708"/>
            <a:ext cx="2714324" cy="369332"/>
          </a:xfrm>
          <a:prstGeom prst="rect">
            <a:avLst/>
          </a:prstGeom>
          <a:noFill/>
        </p:spPr>
        <p:txBody>
          <a:bodyPr wrap="square" rtlCol="0">
            <a:spAutoFit/>
          </a:bodyPr>
          <a:lstStyle/>
          <a:p>
            <a:r>
              <a:rPr lang="en-US" dirty="0"/>
              <a:t>Reporter Title</a:t>
            </a:r>
          </a:p>
        </p:txBody>
      </p:sp>
      <p:sp>
        <p:nvSpPr>
          <p:cNvPr id="8" name="TextBox 7"/>
          <p:cNvSpPr txBox="1"/>
          <p:nvPr/>
        </p:nvSpPr>
        <p:spPr>
          <a:xfrm>
            <a:off x="3724977" y="3296936"/>
            <a:ext cx="2714324" cy="646331"/>
          </a:xfrm>
          <a:prstGeom prst="rect">
            <a:avLst/>
          </a:prstGeom>
          <a:noFill/>
        </p:spPr>
        <p:txBody>
          <a:bodyPr wrap="square" rtlCol="0">
            <a:spAutoFit/>
          </a:bodyPr>
          <a:lstStyle/>
          <a:p>
            <a:r>
              <a:rPr lang="en-US" dirty="0"/>
              <a:t>Page on which case begins </a:t>
            </a:r>
          </a:p>
        </p:txBody>
      </p:sp>
      <p:sp>
        <p:nvSpPr>
          <p:cNvPr id="9" name="TextBox 8"/>
          <p:cNvSpPr txBox="1"/>
          <p:nvPr/>
        </p:nvSpPr>
        <p:spPr>
          <a:xfrm>
            <a:off x="6689558" y="1317218"/>
            <a:ext cx="1549667" cy="369332"/>
          </a:xfrm>
          <a:prstGeom prst="rect">
            <a:avLst/>
          </a:prstGeom>
          <a:noFill/>
        </p:spPr>
        <p:txBody>
          <a:bodyPr wrap="square" rtlCol="0">
            <a:spAutoFit/>
          </a:bodyPr>
          <a:lstStyle/>
          <a:p>
            <a:r>
              <a:rPr lang="en-US" dirty="0" err="1"/>
              <a:t>Pincite</a:t>
            </a:r>
            <a:endParaRPr lang="en-US" dirty="0"/>
          </a:p>
        </p:txBody>
      </p:sp>
      <p:sp>
        <p:nvSpPr>
          <p:cNvPr id="11" name="TextBox 10"/>
          <p:cNvSpPr txBox="1"/>
          <p:nvPr/>
        </p:nvSpPr>
        <p:spPr>
          <a:xfrm>
            <a:off x="8239225" y="1180037"/>
            <a:ext cx="1992430" cy="369332"/>
          </a:xfrm>
          <a:prstGeom prst="rect">
            <a:avLst/>
          </a:prstGeom>
          <a:noFill/>
        </p:spPr>
        <p:txBody>
          <a:bodyPr wrap="square" rtlCol="0">
            <a:spAutoFit/>
          </a:bodyPr>
          <a:lstStyle/>
          <a:p>
            <a:r>
              <a:rPr lang="en-US" dirty="0"/>
              <a:t>Court</a:t>
            </a:r>
          </a:p>
        </p:txBody>
      </p:sp>
      <p:sp>
        <p:nvSpPr>
          <p:cNvPr id="12" name="TextBox 11"/>
          <p:cNvSpPr txBox="1"/>
          <p:nvPr/>
        </p:nvSpPr>
        <p:spPr>
          <a:xfrm>
            <a:off x="9235440" y="3563307"/>
            <a:ext cx="2608447" cy="646331"/>
          </a:xfrm>
          <a:prstGeom prst="rect">
            <a:avLst/>
          </a:prstGeom>
          <a:noFill/>
        </p:spPr>
        <p:txBody>
          <a:bodyPr wrap="square" rtlCol="0">
            <a:spAutoFit/>
          </a:bodyPr>
          <a:lstStyle/>
          <a:p>
            <a:r>
              <a:rPr lang="en-US" dirty="0"/>
              <a:t>Year the decision was issued</a:t>
            </a:r>
          </a:p>
        </p:txBody>
      </p:sp>
      <p:cxnSp>
        <p:nvCxnSpPr>
          <p:cNvPr id="14" name="Straight Arrow Connector 13"/>
          <p:cNvCxnSpPr/>
          <p:nvPr/>
        </p:nvCxnSpPr>
        <p:spPr>
          <a:xfrm flipV="1">
            <a:off x="1212783" y="2646948"/>
            <a:ext cx="86628" cy="275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2839453" y="2784863"/>
            <a:ext cx="154004" cy="1248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320716" y="1463040"/>
            <a:ext cx="519764" cy="645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159141" y="1300179"/>
            <a:ext cx="240632" cy="665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3" idx="2"/>
          </p:cNvCxnSpPr>
          <p:nvPr/>
        </p:nvCxnSpPr>
        <p:spPr>
          <a:xfrm flipV="1">
            <a:off x="5977288" y="2646948"/>
            <a:ext cx="264695" cy="636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334450" y="1716580"/>
            <a:ext cx="317634" cy="391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701238" y="1716580"/>
            <a:ext cx="38501" cy="391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9586761" y="2646948"/>
            <a:ext cx="490890" cy="916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105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the Court</a:t>
            </a:r>
          </a:p>
        </p:txBody>
      </p:sp>
      <p:sp>
        <p:nvSpPr>
          <p:cNvPr id="5" name="Text Placeholder 4"/>
          <p:cNvSpPr>
            <a:spLocks noGrp="1"/>
          </p:cNvSpPr>
          <p:nvPr>
            <p:ph type="body" idx="1"/>
          </p:nvPr>
        </p:nvSpPr>
        <p:spPr/>
        <p:txBody>
          <a:bodyPr>
            <a:normAutofit lnSpcReduction="10000"/>
          </a:bodyPr>
          <a:lstStyle/>
          <a:p>
            <a:r>
              <a:rPr lang="en-US" i="1" cap="none" dirty="0"/>
              <a:t>Roe v. Wade</a:t>
            </a:r>
            <a:r>
              <a:rPr lang="en-US" cap="none" dirty="0"/>
              <a:t>, 314 F. Supp. 1217, 1222 (N.D. Tex. 2003). </a:t>
            </a:r>
          </a:p>
          <a:p>
            <a:endParaRPr lang="en-US" dirty="0"/>
          </a:p>
        </p:txBody>
      </p:sp>
      <p:sp>
        <p:nvSpPr>
          <p:cNvPr id="6" name="Content Placeholder 5"/>
          <p:cNvSpPr>
            <a:spLocks noGrp="1"/>
          </p:cNvSpPr>
          <p:nvPr>
            <p:ph sz="half" idx="2"/>
          </p:nvPr>
        </p:nvSpPr>
        <p:spPr/>
        <p:txBody>
          <a:bodyPr/>
          <a:lstStyle/>
          <a:p>
            <a:pPr>
              <a:buFont typeface="Wingdings" panose="05000000000000000000" pitchFamily="2" charset="2"/>
              <a:buChar char="Ø"/>
            </a:pPr>
            <a:r>
              <a:rPr lang="en-US" dirty="0"/>
              <a:t>Federal Courts of Appeals:  1st Cir., 2d Cir., 3d Cir, 4th Cir., 5th Cir., 6th Cir., 7th Cir., 8th Cir., 9th Cir., 10th Cir., 11th Cir., 12th Cir., D.C. Cir. Fed. Cir. </a:t>
            </a:r>
          </a:p>
          <a:p>
            <a:pPr>
              <a:buFont typeface="Wingdings" panose="05000000000000000000" pitchFamily="2" charset="2"/>
              <a:buChar char="Ø"/>
            </a:pPr>
            <a:r>
              <a:rPr lang="en-US" dirty="0"/>
              <a:t>Examples of District Courts:  S.D. Ohio, N.D. Ohio, M.D. Fla., S.D. Cal., N.D. Ala., E.D. Cal. S.D.N.Y.</a:t>
            </a:r>
          </a:p>
        </p:txBody>
      </p:sp>
      <p:sp>
        <p:nvSpPr>
          <p:cNvPr id="8" name="Content Placeholder 7"/>
          <p:cNvSpPr>
            <a:spLocks noGrp="1"/>
          </p:cNvSpPr>
          <p:nvPr>
            <p:ph sz="quarter" idx="4"/>
          </p:nvPr>
        </p:nvSpPr>
        <p:spPr/>
        <p:txBody>
          <a:bodyPr/>
          <a:lstStyle/>
          <a:p>
            <a:r>
              <a:rPr lang="en-US" b="1" dirty="0"/>
              <a:t>EXCEPTION</a:t>
            </a:r>
            <a:r>
              <a:rPr lang="en-US" dirty="0"/>
              <a:t>:  When citing to the United States Supreme Court, you do not need to identify the Court in the parenthetical.</a:t>
            </a:r>
          </a:p>
          <a:p>
            <a:r>
              <a:rPr lang="en-US" i="1" dirty="0">
                <a:solidFill>
                  <a:srgbClr val="7030A0"/>
                </a:solidFill>
              </a:rPr>
              <a:t>Anyone know why?</a:t>
            </a:r>
          </a:p>
          <a:p>
            <a:endParaRPr lang="en-US" dirty="0"/>
          </a:p>
        </p:txBody>
      </p:sp>
    </p:spTree>
    <p:extLst>
      <p:ext uri="{BB962C8B-B14F-4D97-AF65-F5344CB8AC3E}">
        <p14:creationId xmlns:p14="http://schemas.microsoft.com/office/powerpoint/2010/main" val="44616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466" y="786383"/>
            <a:ext cx="3517567" cy="2093975"/>
          </a:xfrm>
        </p:spPr>
        <p:txBody>
          <a:bodyPr anchor="b">
            <a:normAutofit/>
          </a:bodyPr>
          <a:lstStyle/>
          <a:p>
            <a:r>
              <a:rPr lang="en-US" dirty="0"/>
              <a:t>Common federal official reporters</a:t>
            </a:r>
          </a:p>
        </p:txBody>
      </p:sp>
      <p:graphicFrame>
        <p:nvGraphicFramePr>
          <p:cNvPr id="10" name="Content Placeholder 2">
            <a:extLst>
              <a:ext uri="{FF2B5EF4-FFF2-40B4-BE49-F238E27FC236}">
                <a16:creationId xmlns:a16="http://schemas.microsoft.com/office/drawing/2014/main" id="{5269F5ED-5EAB-B17D-89D1-D2A9FFE252DD}"/>
              </a:ext>
            </a:extLst>
          </p:cNvPr>
          <p:cNvGraphicFramePr>
            <a:graphicFrameLocks noGrp="1"/>
          </p:cNvGraphicFramePr>
          <p:nvPr>
            <p:ph idx="1"/>
            <p:extLst>
              <p:ext uri="{D42A27DB-BD31-4B8C-83A1-F6EECF244321}">
                <p14:modId xmlns:p14="http://schemas.microsoft.com/office/powerpoint/2010/main" val="1826975575"/>
              </p:ext>
            </p:extLst>
          </p:nvPr>
        </p:nvGraphicFramePr>
        <p:xfrm>
          <a:off x="5458984" y="812799"/>
          <a:ext cx="5928344" cy="5294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9846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5900286" cy="1450757"/>
          </a:xfrm>
        </p:spPr>
        <p:txBody>
          <a:bodyPr/>
          <a:lstStyle/>
          <a:p>
            <a:r>
              <a:rPr lang="en-US" dirty="0"/>
              <a:t>Spacing and italics </a:t>
            </a:r>
          </a:p>
        </p:txBody>
      </p:sp>
      <p:sp>
        <p:nvSpPr>
          <p:cNvPr id="3" name="Content Placeholder 2"/>
          <p:cNvSpPr>
            <a:spLocks noGrp="1"/>
          </p:cNvSpPr>
          <p:nvPr>
            <p:ph idx="1"/>
          </p:nvPr>
        </p:nvSpPr>
        <p:spPr/>
        <p:txBody>
          <a:bodyPr>
            <a:normAutofit fontScale="92500" lnSpcReduction="10000"/>
          </a:bodyPr>
          <a:lstStyle/>
          <a:p>
            <a:r>
              <a:rPr lang="en-US" sz="2800" i="1" dirty="0"/>
              <a:t>Roe</a:t>
            </a:r>
            <a:r>
              <a:rPr lang="en-US" sz="2800" i="1" dirty="0">
                <a:solidFill>
                  <a:srgbClr val="FF0000"/>
                </a:solidFill>
              </a:rPr>
              <a:t>*</a:t>
            </a:r>
            <a:r>
              <a:rPr lang="en-US" sz="2800" i="1" dirty="0"/>
              <a:t>v.</a:t>
            </a:r>
            <a:r>
              <a:rPr lang="en-US" sz="2800" i="1" dirty="0">
                <a:solidFill>
                  <a:srgbClr val="FF0000"/>
                </a:solidFill>
              </a:rPr>
              <a:t>*</a:t>
            </a:r>
            <a:r>
              <a:rPr lang="en-US" sz="2800" i="1" dirty="0">
                <a:solidFill>
                  <a:schemeClr val="tx1"/>
                </a:solidFill>
              </a:rPr>
              <a:t>Wade</a:t>
            </a:r>
            <a:r>
              <a:rPr lang="en-US" sz="2800" dirty="0">
                <a:solidFill>
                  <a:schemeClr val="tx1"/>
                </a:solidFill>
              </a:rPr>
              <a:t>,</a:t>
            </a:r>
            <a:r>
              <a:rPr lang="en-US" sz="2800" dirty="0">
                <a:solidFill>
                  <a:srgbClr val="FF0000"/>
                </a:solidFill>
              </a:rPr>
              <a:t>*</a:t>
            </a:r>
            <a:r>
              <a:rPr lang="en-US" sz="2800" dirty="0">
                <a:solidFill>
                  <a:schemeClr val="tx1"/>
                </a:solidFill>
              </a:rPr>
              <a:t>314</a:t>
            </a:r>
            <a:r>
              <a:rPr lang="en-US" sz="2800" dirty="0">
                <a:solidFill>
                  <a:srgbClr val="FF0000"/>
                </a:solidFill>
              </a:rPr>
              <a:t>*</a:t>
            </a:r>
            <a:r>
              <a:rPr lang="en-US" sz="2800" dirty="0"/>
              <a:t>F.</a:t>
            </a:r>
            <a:r>
              <a:rPr lang="en-US" sz="2800" dirty="0">
                <a:solidFill>
                  <a:srgbClr val="FF0000"/>
                </a:solidFill>
              </a:rPr>
              <a:t>*</a:t>
            </a:r>
            <a:r>
              <a:rPr lang="en-US" sz="2800" dirty="0"/>
              <a:t>Supp.</a:t>
            </a:r>
            <a:r>
              <a:rPr lang="en-US" sz="2800" dirty="0">
                <a:solidFill>
                  <a:srgbClr val="FF0000"/>
                </a:solidFill>
              </a:rPr>
              <a:t>*</a:t>
            </a:r>
            <a:r>
              <a:rPr lang="en-US" sz="2800" dirty="0"/>
              <a:t>1217,</a:t>
            </a:r>
            <a:r>
              <a:rPr lang="en-US" sz="2800" dirty="0">
                <a:solidFill>
                  <a:srgbClr val="FF0000"/>
                </a:solidFill>
              </a:rPr>
              <a:t>*</a:t>
            </a:r>
            <a:r>
              <a:rPr lang="en-US" sz="2800" dirty="0"/>
              <a:t>1222</a:t>
            </a:r>
            <a:r>
              <a:rPr lang="en-US" sz="2800" dirty="0">
                <a:solidFill>
                  <a:srgbClr val="FF0000"/>
                </a:solidFill>
              </a:rPr>
              <a:t>*</a:t>
            </a:r>
            <a:r>
              <a:rPr lang="en-US" sz="2800" dirty="0"/>
              <a:t>(N.D.</a:t>
            </a:r>
            <a:r>
              <a:rPr lang="en-US" sz="2800" dirty="0">
                <a:solidFill>
                  <a:srgbClr val="FF0000"/>
                </a:solidFill>
              </a:rPr>
              <a:t>*</a:t>
            </a:r>
            <a:r>
              <a:rPr lang="en-US" sz="2800" dirty="0"/>
              <a:t>Tex.</a:t>
            </a:r>
            <a:r>
              <a:rPr lang="en-US" sz="2800" dirty="0">
                <a:solidFill>
                  <a:srgbClr val="FF0000"/>
                </a:solidFill>
              </a:rPr>
              <a:t>*</a:t>
            </a:r>
            <a:r>
              <a:rPr lang="en-US" sz="2800" dirty="0"/>
              <a:t>2003). </a:t>
            </a:r>
          </a:p>
          <a:p>
            <a:endParaRPr lang="en-US" sz="2800" dirty="0"/>
          </a:p>
          <a:p>
            <a:pPr>
              <a:buFont typeface="Wingdings" panose="05000000000000000000" pitchFamily="2" charset="2"/>
              <a:buChar char="Ø"/>
            </a:pPr>
            <a:r>
              <a:rPr lang="en-US" sz="2800" dirty="0"/>
              <a:t>Each </a:t>
            </a:r>
            <a:r>
              <a:rPr lang="en-US" sz="2800" dirty="0">
                <a:solidFill>
                  <a:srgbClr val="FF0000"/>
                </a:solidFill>
              </a:rPr>
              <a:t>*</a:t>
            </a:r>
            <a:r>
              <a:rPr lang="en-US" sz="2800" dirty="0"/>
              <a:t> represents a space</a:t>
            </a:r>
          </a:p>
          <a:p>
            <a:pPr lvl="1"/>
            <a:r>
              <a:rPr lang="en-US" sz="2600" dirty="0"/>
              <a:t>Tip:  If two abbreviations are no more than one letter, do not separate them with a space.  For example, Northern District of Texas is abbreviated N.D.</a:t>
            </a:r>
            <a:r>
              <a:rPr lang="en-US" sz="2600" dirty="0">
                <a:solidFill>
                  <a:srgbClr val="FF0000"/>
                </a:solidFill>
              </a:rPr>
              <a:t>*</a:t>
            </a:r>
            <a:r>
              <a:rPr lang="en-US" sz="2600" dirty="0"/>
              <a:t>Tex.</a:t>
            </a:r>
          </a:p>
          <a:p>
            <a:pPr>
              <a:buFont typeface="Wingdings" panose="05000000000000000000" pitchFamily="2" charset="2"/>
              <a:buChar char="Ø"/>
            </a:pPr>
            <a:r>
              <a:rPr lang="en-US" sz="2800" dirty="0"/>
              <a:t>The case name must be italicized or underlined.  But do NOT underline or italicize the comma. </a:t>
            </a:r>
          </a:p>
          <a:p>
            <a:endParaRPr lang="en-US" sz="2800" dirty="0"/>
          </a:p>
        </p:txBody>
      </p:sp>
      <p:sp>
        <p:nvSpPr>
          <p:cNvPr id="5" name="TextBox 4"/>
          <p:cNvSpPr txBox="1"/>
          <p:nvPr/>
        </p:nvSpPr>
        <p:spPr>
          <a:xfrm>
            <a:off x="8450982" y="192506"/>
            <a:ext cx="2579570" cy="1477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a:t>A period is placed at the end of your substantive sentence as well as at the end of your citation sentence.</a:t>
            </a:r>
          </a:p>
        </p:txBody>
      </p:sp>
      <p:cxnSp>
        <p:nvCxnSpPr>
          <p:cNvPr id="7" name="Straight Arrow Connector 6"/>
          <p:cNvCxnSpPr/>
          <p:nvPr/>
        </p:nvCxnSpPr>
        <p:spPr>
          <a:xfrm flipH="1">
            <a:off x="9952522" y="1876926"/>
            <a:ext cx="635267" cy="529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42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Pincites</a:t>
            </a:r>
            <a:endParaRPr lang="en-US" dirty="0"/>
          </a:p>
        </p:txBody>
      </p:sp>
      <p:sp>
        <p:nvSpPr>
          <p:cNvPr id="3" name="Content Placeholder 2"/>
          <p:cNvSpPr>
            <a:spLocks noGrp="1"/>
          </p:cNvSpPr>
          <p:nvPr>
            <p:ph sz="half" idx="1"/>
          </p:nvPr>
        </p:nvSpPr>
        <p:spPr/>
        <p:txBody>
          <a:bodyPr>
            <a:normAutofit fontScale="92500" lnSpcReduction="20000"/>
          </a:bodyPr>
          <a:lstStyle/>
          <a:p>
            <a:r>
              <a:rPr lang="en-US" b="1" dirty="0"/>
              <a:t>What is a </a:t>
            </a:r>
            <a:r>
              <a:rPr lang="en-US" b="1" dirty="0" err="1"/>
              <a:t>pincite</a:t>
            </a:r>
            <a:r>
              <a:rPr lang="en-US" b="1" dirty="0"/>
              <a:t>?</a:t>
            </a:r>
          </a:p>
          <a:p>
            <a:pPr lvl="1"/>
            <a:r>
              <a:rPr lang="en-US" dirty="0"/>
              <a:t>It is the page upon which the particular proposition may be found.  </a:t>
            </a:r>
          </a:p>
          <a:p>
            <a:r>
              <a:rPr lang="en-US" b="1" dirty="0"/>
              <a:t>When must you include a </a:t>
            </a:r>
            <a:r>
              <a:rPr lang="en-US" b="1" dirty="0" err="1"/>
              <a:t>pincite</a:t>
            </a:r>
            <a:r>
              <a:rPr lang="en-US" b="1" dirty="0"/>
              <a:t>?</a:t>
            </a:r>
          </a:p>
          <a:p>
            <a:pPr lvl="1"/>
            <a:r>
              <a:rPr lang="en-US" dirty="0"/>
              <a:t>Typically, you should always include a 	</a:t>
            </a:r>
            <a:r>
              <a:rPr lang="en-US" dirty="0" err="1"/>
              <a:t>pincite</a:t>
            </a:r>
            <a:r>
              <a:rPr lang="en-US" dirty="0"/>
              <a:t>. </a:t>
            </a:r>
          </a:p>
        </p:txBody>
      </p:sp>
      <p:sp>
        <p:nvSpPr>
          <p:cNvPr id="4" name="Content Placeholder 3"/>
          <p:cNvSpPr>
            <a:spLocks noGrp="1"/>
          </p:cNvSpPr>
          <p:nvPr>
            <p:ph sz="half" idx="2"/>
          </p:nvPr>
        </p:nvSpPr>
        <p:spPr/>
        <p:txBody>
          <a:bodyPr>
            <a:normAutofit fontScale="92500" lnSpcReduction="20000"/>
          </a:bodyPr>
          <a:lstStyle/>
          <a:p>
            <a:r>
              <a:rPr lang="en-US" dirty="0"/>
              <a:t>What do you do if your </a:t>
            </a:r>
            <a:r>
              <a:rPr lang="en-US" dirty="0" err="1"/>
              <a:t>pincite</a:t>
            </a:r>
            <a:r>
              <a:rPr lang="en-US" dirty="0"/>
              <a:t> spans several pages?</a:t>
            </a:r>
          </a:p>
          <a:p>
            <a:pPr>
              <a:buFont typeface="Wingdings" panose="05000000000000000000" pitchFamily="2" charset="2"/>
              <a:buChar char="v"/>
            </a:pPr>
            <a:r>
              <a:rPr lang="en-US" i="1" dirty="0"/>
              <a:t>Smith v. Lee</a:t>
            </a:r>
            <a:r>
              <a:rPr lang="en-US" dirty="0"/>
              <a:t>, 45 F.3d 7, 8-9 (6th Cir. 2007).</a:t>
            </a:r>
          </a:p>
          <a:p>
            <a:pPr>
              <a:buFont typeface="Wingdings" panose="05000000000000000000" pitchFamily="2" charset="2"/>
              <a:buChar char="v"/>
            </a:pPr>
            <a:r>
              <a:rPr lang="en-US" i="1" dirty="0" err="1"/>
              <a:t>Enlow</a:t>
            </a:r>
            <a:r>
              <a:rPr lang="en-US" i="1" dirty="0"/>
              <a:t> v. Hansen</a:t>
            </a:r>
            <a:r>
              <a:rPr lang="en-US" dirty="0"/>
              <a:t>, 16 F. Supp. 45, 60-61 (S.D. Ohio 2009).</a:t>
            </a:r>
          </a:p>
          <a:p>
            <a:pPr>
              <a:buFont typeface="Wingdings" panose="05000000000000000000" pitchFamily="2" charset="2"/>
              <a:buChar char="v"/>
            </a:pPr>
            <a:r>
              <a:rPr lang="en-US" i="1" dirty="0"/>
              <a:t>West v. Maker</a:t>
            </a:r>
            <a:r>
              <a:rPr lang="en-US" dirty="0"/>
              <a:t>, 75 U.S. 1350, 1351-52 (2010).</a:t>
            </a:r>
          </a:p>
          <a:p>
            <a:pPr>
              <a:buFont typeface="Wingdings" panose="05000000000000000000" pitchFamily="2" charset="2"/>
              <a:buChar char="v"/>
            </a:pPr>
            <a:r>
              <a:rPr lang="en-US" i="1" dirty="0"/>
              <a:t>Lyft v. Uber</a:t>
            </a:r>
            <a:r>
              <a:rPr lang="en-US" dirty="0"/>
              <a:t>, 23 F.2d 97, 99-100 (2d Cir. 2005).</a:t>
            </a:r>
          </a:p>
          <a:p>
            <a:pPr>
              <a:buFont typeface="Wingdings" panose="05000000000000000000" pitchFamily="2" charset="2"/>
              <a:buChar char="v"/>
            </a:pPr>
            <a:r>
              <a:rPr lang="en-US" i="1" dirty="0"/>
              <a:t>Member v. Elon</a:t>
            </a:r>
            <a:r>
              <a:rPr lang="en-US" dirty="0"/>
              <a:t>, 87 F. </a:t>
            </a:r>
            <a:r>
              <a:rPr lang="en-US" dirty="0" err="1"/>
              <a:t>App’x</a:t>
            </a:r>
            <a:r>
              <a:rPr lang="en-US" dirty="0"/>
              <a:t> 1891, 1899-1900 (Fed. Cir. 2012). </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5350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D0E4292745DD4CA0F5B42A51ECC860" ma:contentTypeVersion="23" ma:contentTypeDescription="Create a new document." ma:contentTypeScope="" ma:versionID="a18373e46c263326de46805381cc4e28">
  <xsd:schema xmlns:xsd="http://www.w3.org/2001/XMLSchema" xmlns:xs="http://www.w3.org/2001/XMLSchema" xmlns:p="http://schemas.microsoft.com/office/2006/metadata/properties" xmlns:ns1="http://schemas.microsoft.com/sharepoint/v3" xmlns:ns2="3578ae20-a50c-4a27-87f7-76e26d98301f" xmlns:ns3="9f82ec45-d431-489d-bc00-177e8a2aedd7" xmlns:ns4="c4dc8f49-2abe-4678-acba-8d7a0d1b5adf" targetNamespace="http://schemas.microsoft.com/office/2006/metadata/properties" ma:root="true" ma:fieldsID="449c1d9fd981edf021431869b6652cdb" ns1:_="" ns2:_="" ns3:_="" ns4:_="">
    <xsd:import namespace="http://schemas.microsoft.com/sharepoint/v3"/>
    <xsd:import namespace="3578ae20-a50c-4a27-87f7-76e26d98301f"/>
    <xsd:import namespace="9f82ec45-d431-489d-bc00-177e8a2aedd7"/>
    <xsd:import namespace="c4dc8f49-2abe-4678-acba-8d7a0d1b5adf"/>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1:_ip_UnifiedCompliancePolicyProperties" minOccurs="0"/>
                <xsd:element ref="ns1:_ip_UnifiedCompliancePolicyUIAction"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lcf76f155ced4ddcb4097134ff3c332f" minOccurs="0"/>
                <xsd:element ref="ns2:TaxCatchAll" minOccurs="0"/>
                <xsd:element ref="ns4:MediaServiceSearchProperties" minOccurs="0"/>
                <xsd:element ref="ns4:MediaServiceObjectDetectorVersion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description="" ma:hidden="true" ma:internalName="_ip_UnifiedCompliancePolicyProperties">
      <xsd:simpleType>
        <xsd:restriction base="dms:Note"/>
      </xsd:simpleType>
    </xsd:element>
    <xsd:element name="_ip_UnifiedCompliancePolicyUIAction" ma:index="17"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78ae20-a50c-4a27-87f7-76e26d98301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7" nillable="true" ma:displayName="Taxonomy Catch All Column" ma:hidden="true" ma:list="{8e4da037-e6d6-4340-afdf-dceb4aa05200}" ma:internalName="TaxCatchAll" ma:showField="CatchAllData" ma:web="3578ae20-a50c-4a27-87f7-76e26d98301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82ec45-d431-489d-bc00-177e8a2aedd7"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4dc8f49-2abe-4678-acba-8d7a0d1b5ad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5365702-08e9-4186-b490-5e7712248ec2"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578ae20-a50c-4a27-87f7-76e26d98301f" xsi:nil="true"/>
    <_ip_UnifiedCompliancePolicyUIAction xmlns="http://schemas.microsoft.com/sharepoint/v3" xsi:nil="true"/>
    <lcf76f155ced4ddcb4097134ff3c332f xmlns="c4dc8f49-2abe-4678-acba-8d7a0d1b5adf">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4435776D-A1AB-486A-B25E-C462D4CA855B}"/>
</file>

<file path=customXml/itemProps2.xml><?xml version="1.0" encoding="utf-8"?>
<ds:datastoreItem xmlns:ds="http://schemas.openxmlformats.org/officeDocument/2006/customXml" ds:itemID="{1EAE6E3D-A86B-4F73-AA21-17D0F089C6EA}"/>
</file>

<file path=customXml/itemProps3.xml><?xml version="1.0" encoding="utf-8"?>
<ds:datastoreItem xmlns:ds="http://schemas.openxmlformats.org/officeDocument/2006/customXml" ds:itemID="{FD69CBA7-D4C6-43BB-8824-2DB9CEFF258D}"/>
</file>

<file path=docProps/app.xml><?xml version="1.0" encoding="utf-8"?>
<Properties xmlns="http://schemas.openxmlformats.org/officeDocument/2006/extended-properties" xmlns:vt="http://schemas.openxmlformats.org/officeDocument/2006/docPropsVTypes">
  <Template>Urban monochrome</Template>
  <TotalTime>0</TotalTime>
  <Words>1905</Words>
  <Application>Microsoft Office PowerPoint</Application>
  <PresentationFormat>Widescreen</PresentationFormat>
  <Paragraphs>180</Paragraphs>
  <Slides>24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Bookman Old Style</vt:lpstr>
      <vt:lpstr>Calibri</vt:lpstr>
      <vt:lpstr>Franklin Gothic Book</vt:lpstr>
      <vt:lpstr>Wingdings</vt:lpstr>
      <vt:lpstr>1_RetrospectVTI</vt:lpstr>
      <vt:lpstr>Avoiding Citation and Formatting Headaches</vt:lpstr>
      <vt:lpstr>Why is citation format important? </vt:lpstr>
      <vt:lpstr>Main Citation Sources - Ohio</vt:lpstr>
      <vt:lpstr>Components of a Case Citation </vt:lpstr>
      <vt:lpstr>PowerPoint Presentation</vt:lpstr>
      <vt:lpstr>Identify the Court</vt:lpstr>
      <vt:lpstr>Common federal official reporters</vt:lpstr>
      <vt:lpstr>Spacing and italics </vt:lpstr>
      <vt:lpstr>Pincites</vt:lpstr>
      <vt:lpstr>Pinpoint Cites </vt:lpstr>
      <vt:lpstr>Include the Year of the Decision</vt:lpstr>
      <vt:lpstr>Unpublished Decisions  </vt:lpstr>
      <vt:lpstr>PowerPoint Presentation</vt:lpstr>
      <vt:lpstr>Pinciting unpublished cases</vt:lpstr>
      <vt:lpstr>Spacing:  The same rules apply</vt:lpstr>
      <vt:lpstr>PowerPoint Presentation</vt:lpstr>
      <vt:lpstr> Good news!</vt:lpstr>
      <vt:lpstr>What about those parentheticals? </vt:lpstr>
      <vt:lpstr>Other Material that is Frequently Cited </vt:lpstr>
      <vt:lpstr>Statutes </vt:lpstr>
      <vt:lpstr>Constitution</vt:lpstr>
      <vt:lpstr>Rules &amp; Regulations </vt:lpstr>
      <vt:lpstr>Citing to the Record </vt:lpstr>
      <vt:lpstr>Citing to the Record – Short Form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2020-11-02T18:43:57Z</dcterms:created>
  <dcterms:modified xsi:type="dcterms:W3CDTF">2025-09-03T02:30:46Z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0x0101009ED0E4292745DD4CA0F5B42A51ECC860</vt:lpwstr>
  </property>
</Properties>
</file>