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58" r:id="rId5"/>
    <p:sldId id="262" r:id="rId6"/>
    <p:sldId id="260" r:id="rId7"/>
    <p:sldId id="261" r:id="rId8"/>
    <p:sldId id="267" r:id="rId9"/>
    <p:sldId id="263" r:id="rId10"/>
    <p:sldId id="268" r:id="rId11"/>
    <p:sldId id="269" r:id="rId12"/>
    <p:sldId id="270" r:id="rId13"/>
    <p:sldId id="264" r:id="rId14"/>
    <p:sldId id="271" r:id="rId15"/>
    <p:sldId id="272" r:id="rId16"/>
    <p:sldId id="273" r:id="rId17"/>
    <p:sldId id="274" r:id="rId18"/>
    <p:sldId id="266" r:id="rId19"/>
    <p:sldId id="275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842" autoAdjust="0"/>
    <p:restoredTop sz="94660"/>
  </p:normalViewPr>
  <p:slideViewPr>
    <p:cSldViewPr>
      <p:cViewPr varScale="1">
        <p:scale>
          <a:sx n="71" d="100"/>
          <a:sy n="71" d="100"/>
        </p:scale>
        <p:origin x="-39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TitleSlideNoBackgroun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4031"/>
            <a:ext cx="9094878" cy="687720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 cap="small">
                <a:solidFill>
                  <a:schemeClr val="tx1"/>
                </a:solidFill>
                <a:effectLst>
                  <a:glow rad="1409700">
                    <a:schemeClr val="bg1">
                      <a:alpha val="20000"/>
                    </a:schemeClr>
                  </a:glo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A3204-7F86-4055-A72F-AB8B3D0C93C8}" type="datetimeFigureOut">
              <a:rPr lang="en-US" smtClean="0"/>
              <a:t>3/9/2015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47472" y="6294390"/>
            <a:ext cx="2133600" cy="365125"/>
          </a:xfr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fld id="{C8B7C89F-CA1C-496B-BB64-4184C120DA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8775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A3204-7F86-4055-A72F-AB8B3D0C93C8}" type="datetimeFigureOut">
              <a:rPr lang="en-US" smtClean="0"/>
              <a:t>3/9/2015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7C89F-CA1C-496B-BB64-4184C120DA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780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A3204-7F86-4055-A72F-AB8B3D0C93C8}" type="datetimeFigureOut">
              <a:rPr lang="en-US" smtClean="0"/>
              <a:t>3/9/2015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7C89F-CA1C-496B-BB64-4184C120DA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861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MainSlideNoBackgroun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688" y="5997256"/>
            <a:ext cx="9125712" cy="77724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51421"/>
            <a:ext cx="8229600" cy="1143000"/>
          </a:xfr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  <a:effectLst>
                  <a:glow rad="863600">
                    <a:schemeClr val="bg1">
                      <a:alpha val="15000"/>
                    </a:schemeClr>
                  </a:glo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2531"/>
            <a:ext cx="8229600" cy="4894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68688" y="6232430"/>
            <a:ext cx="2133600" cy="365125"/>
          </a:xfrm>
        </p:spPr>
        <p:txBody>
          <a:bodyPr/>
          <a:lstStyle>
            <a:lvl1pPr>
              <a:defRPr sz="1600">
                <a:solidFill>
                  <a:srgbClr val="FFFFFF"/>
                </a:solidFill>
              </a:defRPr>
            </a:lvl1pPr>
          </a:lstStyle>
          <a:p>
            <a:fld id="{C8B7C89F-CA1C-496B-BB64-4184C120DA3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15303" y="1085938"/>
            <a:ext cx="8754837" cy="4627936"/>
          </a:xfrm>
          <a:prstGeom prst="rect">
            <a:avLst/>
          </a:prstGeom>
          <a:solidFill>
            <a:schemeClr val="bg1">
              <a:alpha val="13000"/>
            </a:schemeClr>
          </a:solidFill>
          <a:ln>
            <a:noFill/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  <a:softEdge rad="19050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7071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TitleSlideNoBackgroun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0129"/>
            <a:ext cx="9169482" cy="693361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A3204-7F86-4055-A72F-AB8B3D0C93C8}" type="datetimeFigureOut">
              <a:rPr lang="en-US" smtClean="0"/>
              <a:t>3/9/2015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55888" y="6356350"/>
            <a:ext cx="2133600" cy="365125"/>
          </a:xfrm>
        </p:spPr>
        <p:txBody>
          <a:bodyPr/>
          <a:lstStyle>
            <a:lvl1pPr>
              <a:defRPr sz="1600">
                <a:solidFill>
                  <a:srgbClr val="FFFFFF"/>
                </a:solidFill>
              </a:defRPr>
            </a:lvl1pPr>
          </a:lstStyle>
          <a:p>
            <a:fld id="{C8B7C89F-CA1C-496B-BB64-4184C120DA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2934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MainSlideNoBackgroun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488" y="5962910"/>
            <a:ext cx="9125712" cy="77724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A3204-7F86-4055-A72F-AB8B3D0C93C8}" type="datetimeFigureOut">
              <a:rPr lang="en-US" smtClean="0"/>
              <a:t>3/9/2015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70032" y="6263410"/>
            <a:ext cx="2133600" cy="365125"/>
          </a:xfr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fld id="{C8B7C89F-CA1C-496B-BB64-4184C120DA36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57200" y="1417638"/>
            <a:ext cx="4191000" cy="4467846"/>
          </a:xfrm>
          <a:prstGeom prst="rect">
            <a:avLst/>
          </a:prstGeom>
          <a:solidFill>
            <a:schemeClr val="bg1">
              <a:alpha val="13000"/>
            </a:schemeClr>
          </a:solidFill>
          <a:ln>
            <a:noFill/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  <a:softEdge rad="19050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648200" y="1627337"/>
            <a:ext cx="4191000" cy="4467846"/>
          </a:xfrm>
          <a:prstGeom prst="rect">
            <a:avLst/>
          </a:prstGeom>
          <a:solidFill>
            <a:schemeClr val="bg1">
              <a:alpha val="13000"/>
            </a:schemeClr>
          </a:solidFill>
          <a:ln>
            <a:noFill/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  <a:softEdge rad="19050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9062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A3204-7F86-4055-A72F-AB8B3D0C93C8}" type="datetimeFigureOut">
              <a:rPr lang="en-US" smtClean="0"/>
              <a:t>3/9/2015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7C89F-CA1C-496B-BB64-4184C120DA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565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A3204-7F86-4055-A72F-AB8B3D0C93C8}" type="datetimeFigureOut">
              <a:rPr lang="en-US" smtClean="0"/>
              <a:t>3/9/2015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7C89F-CA1C-496B-BB64-4184C120DA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62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A3204-7F86-4055-A72F-AB8B3D0C93C8}" type="datetimeFigureOut">
              <a:rPr lang="en-US" smtClean="0"/>
              <a:t>3/9/2015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7C89F-CA1C-496B-BB64-4184C120DA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046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A3204-7F86-4055-A72F-AB8B3D0C93C8}" type="datetimeFigureOut">
              <a:rPr lang="en-US" smtClean="0"/>
              <a:t>3/9/2015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7C89F-CA1C-496B-BB64-4184C120DA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436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A3204-7F86-4055-A72F-AB8B3D0C93C8}" type="datetimeFigureOut">
              <a:rPr lang="en-US" smtClean="0"/>
              <a:t>3/9/2015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7C89F-CA1C-496B-BB64-4184C120DA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800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FA3204-7F86-4055-A72F-AB8B3D0C93C8}" type="datetimeFigureOut">
              <a:rPr lang="en-US" smtClean="0"/>
              <a:t>3/9/2015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23568" y="60465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B7C89F-CA1C-496B-BB64-4184C120DA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627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b="0" i="0" kern="1200">
          <a:solidFill>
            <a:schemeClr val="tx1"/>
          </a:solidFill>
          <a:effectLst>
            <a:glow rad="1206500">
              <a:schemeClr val="bg1">
                <a:alpha val="34000"/>
              </a:schemeClr>
            </a:glow>
          </a:effectLst>
          <a:latin typeface="Gill Sans"/>
          <a:ea typeface="+mj-ea"/>
          <a:cs typeface="Gill San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Appellate Process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429000"/>
            <a:ext cx="6400800" cy="10668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Ms. </a:t>
            </a:r>
            <a:r>
              <a:rPr lang="en-US" dirty="0" err="1" smtClean="0"/>
              <a:t>Sonty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American Government</a:t>
            </a:r>
            <a:br>
              <a:rPr lang="en-US" dirty="0" smtClean="0"/>
            </a:br>
            <a:r>
              <a:rPr lang="en-US" dirty="0" smtClean="0"/>
              <a:t>September 10</a:t>
            </a:r>
            <a:r>
              <a:rPr lang="en-US" baseline="30000" dirty="0" smtClean="0"/>
              <a:t>th</a:t>
            </a:r>
            <a:r>
              <a:rPr lang="en-US" dirty="0" smtClean="0"/>
              <a:t>, 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3686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An Example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382000" cy="4267200"/>
          </a:xfrm>
        </p:spPr>
        <p:txBody>
          <a:bodyPr>
            <a:normAutofit/>
          </a:bodyPr>
          <a:lstStyle/>
          <a:p>
            <a:r>
              <a:rPr lang="en-US" sz="2600" dirty="0"/>
              <a:t>State law provides that “No person shall have a little lamb. Any person that violates this section shall be guilty of a felony of the first degree punishable by 5-7 years of incarceration</a:t>
            </a:r>
            <a:r>
              <a:rPr lang="en-US" sz="2600" dirty="0" smtClean="0"/>
              <a:t>.”</a:t>
            </a:r>
            <a:endParaRPr lang="en-US" sz="2600" dirty="0"/>
          </a:p>
          <a:p>
            <a:r>
              <a:rPr lang="en-US" sz="2600" dirty="0"/>
              <a:t>Mary is convicted by the trial court of having a little lamb in violation of state law.</a:t>
            </a:r>
          </a:p>
          <a:p>
            <a:r>
              <a:rPr lang="en-US" sz="2600" dirty="0"/>
              <a:t>Mary wants to appeal, what can she do?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34235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Mary’s Record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600" dirty="0"/>
              <a:t>In Mary’s case, the record includes a newspaper article with a picture of her with a little lamb. It also includes the testimony of a neighbor who said he saw her with a little lamb. The record also includes the lawyer’s legal arguments.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60198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On Appeal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382000" cy="43434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Mary wants to bring a new witness to the appellate court to say that the lamb was actually a small </a:t>
            </a:r>
            <a:r>
              <a:rPr lang="en-US" dirty="0" smtClean="0"/>
              <a:t>cow. Can </a:t>
            </a:r>
            <a:r>
              <a:rPr lang="en-US" dirty="0"/>
              <a:t>she?</a:t>
            </a:r>
          </a:p>
          <a:p>
            <a:r>
              <a:rPr lang="en-US" dirty="0"/>
              <a:t>Mary wants to bring the lamb to the appellate court so that they can see that it’s not </a:t>
            </a:r>
            <a:r>
              <a:rPr lang="en-US" dirty="0" smtClean="0"/>
              <a:t>little. Can </a:t>
            </a:r>
            <a:r>
              <a:rPr lang="en-US" dirty="0"/>
              <a:t>she</a:t>
            </a:r>
            <a:r>
              <a:rPr lang="en-US" dirty="0" smtClean="0"/>
              <a:t>?</a:t>
            </a:r>
          </a:p>
          <a:p>
            <a:r>
              <a:rPr lang="en-US" dirty="0"/>
              <a:t>In the appellate court Mary wants to raise the argument that she has a constitutional right to have a little </a:t>
            </a:r>
            <a:r>
              <a:rPr lang="en-US" dirty="0" smtClean="0"/>
              <a:t>lamb. Can </a:t>
            </a:r>
            <a:r>
              <a:rPr lang="en-US" dirty="0"/>
              <a:t>she?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71445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Fact Errors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534400" cy="44196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The trial court was </a:t>
            </a:r>
            <a:r>
              <a:rPr lang="en-US" b="1" u="sng" dirty="0"/>
              <a:t>mistaken about a particular fact.</a:t>
            </a:r>
          </a:p>
          <a:p>
            <a:r>
              <a:rPr lang="en-US" dirty="0"/>
              <a:t>Example: The lamb was six months old so it was actually a sheep.</a:t>
            </a:r>
          </a:p>
          <a:p>
            <a:r>
              <a:rPr lang="en-US" dirty="0"/>
              <a:t>The evidence </a:t>
            </a:r>
            <a:r>
              <a:rPr lang="en-US" b="1" u="sng" dirty="0"/>
              <a:t>was not sufficient.</a:t>
            </a:r>
          </a:p>
          <a:p>
            <a:r>
              <a:rPr lang="en-US" dirty="0"/>
              <a:t>Example: A newspaper clipping and one witness was not sufficient to prove ownership of a lamb.</a:t>
            </a:r>
          </a:p>
          <a:p>
            <a:r>
              <a:rPr lang="en-US" dirty="0"/>
              <a:t>The evidence </a:t>
            </a:r>
            <a:r>
              <a:rPr lang="en-US" b="1" u="sng" dirty="0"/>
              <a:t>did not have enough weight.</a:t>
            </a:r>
          </a:p>
          <a:p>
            <a:r>
              <a:rPr lang="en-US" dirty="0"/>
              <a:t>Example: The witness hates Mary and lied.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68170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Errors of Law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382000" cy="4495800"/>
          </a:xfrm>
        </p:spPr>
        <p:txBody>
          <a:bodyPr>
            <a:normAutofit fontScale="92500" lnSpcReduction="10000"/>
          </a:bodyPr>
          <a:lstStyle/>
          <a:p>
            <a:r>
              <a:rPr lang="en-US" sz="2600" dirty="0"/>
              <a:t>The trial court </a:t>
            </a:r>
            <a:r>
              <a:rPr lang="en-US" sz="2600" b="1" u="sng" dirty="0"/>
              <a:t>misinterpreted the law.</a:t>
            </a:r>
          </a:p>
          <a:p>
            <a:r>
              <a:rPr lang="en-US" sz="2600" dirty="0"/>
              <a:t>Example: The words “have a little lamb” in the law actually mean “to eat a small serving of lamb</a:t>
            </a:r>
            <a:r>
              <a:rPr lang="en-US" sz="2600" dirty="0" smtClean="0"/>
              <a:t>.”</a:t>
            </a:r>
          </a:p>
          <a:p>
            <a:r>
              <a:rPr lang="en-US" sz="2600" dirty="0"/>
              <a:t>The trial court applied the law in </a:t>
            </a:r>
            <a:r>
              <a:rPr lang="en-US" sz="2600" b="1" u="sng" dirty="0"/>
              <a:t>a way that violates a constitutional right.</a:t>
            </a:r>
          </a:p>
          <a:p>
            <a:r>
              <a:rPr lang="en-US" sz="2600" dirty="0"/>
              <a:t>Example: Article 52 of the Ohio Constitution guarantees the right of each citizen to own a little lamb.</a:t>
            </a:r>
          </a:p>
          <a:p>
            <a:r>
              <a:rPr lang="en-US" sz="2600" dirty="0"/>
              <a:t>The trial court failed to </a:t>
            </a:r>
            <a:r>
              <a:rPr lang="en-US" sz="2600" b="1" u="sng" dirty="0"/>
              <a:t>follow controlling decisions of a higher court.</a:t>
            </a:r>
          </a:p>
          <a:p>
            <a:r>
              <a:rPr lang="en-US" sz="2600" dirty="0"/>
              <a:t>Example: In the case of Wallace v. </a:t>
            </a:r>
            <a:r>
              <a:rPr lang="en-US" sz="2600" dirty="0" err="1"/>
              <a:t>Gromit</a:t>
            </a:r>
            <a:r>
              <a:rPr lang="en-US" sz="2600" dirty="0"/>
              <a:t>, the Ohio Supreme Court held that Ohio law cannot limit people from owning juvenile livestock.</a:t>
            </a:r>
          </a:p>
          <a:p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7336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b="1" dirty="0" smtClean="0"/>
              <a:t>Errors of Applying Fact to Law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 appeal, a person can argue that the trial court </a:t>
            </a:r>
            <a:r>
              <a:rPr lang="en-US" b="1" u="sng" dirty="0"/>
              <a:t>understood the law correctly but that the facts at trial don’t match the law.</a:t>
            </a:r>
          </a:p>
          <a:p>
            <a:pPr lvl="1"/>
            <a:r>
              <a:rPr lang="en-US" dirty="0"/>
              <a:t>Example: Mary agrees that it is illegal to own a little lamb but argues that the facts at hearing show that she owned a big lamb.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42671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Procedural Errors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2531"/>
            <a:ext cx="8229600" cy="4536269"/>
          </a:xfrm>
        </p:spPr>
        <p:txBody>
          <a:bodyPr>
            <a:normAutofit lnSpcReduction="10000"/>
          </a:bodyPr>
          <a:lstStyle/>
          <a:p>
            <a:r>
              <a:rPr lang="en-US" dirty="0"/>
              <a:t>On appeal, a person can argue that the trial court itself </a:t>
            </a:r>
            <a:r>
              <a:rPr lang="en-US" b="1" u="sng" dirty="0"/>
              <a:t>failed to follow the proper procedures and that this failure negatively affected </a:t>
            </a:r>
            <a:r>
              <a:rPr lang="en-US" dirty="0"/>
              <a:t>the person.</a:t>
            </a:r>
          </a:p>
          <a:p>
            <a:r>
              <a:rPr lang="en-US" dirty="0"/>
              <a:t>Example: The trial court allowed an expert witness to testify that Mary’s animal was actually a lamb but that person was not qualified to give that opinion and should not have been allowed to testify.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41479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/>
              <a:t>State or Federal Court?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2531"/>
            <a:ext cx="8229600" cy="4612469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How should Mary appeal?</a:t>
            </a:r>
          </a:p>
          <a:p>
            <a:r>
              <a:rPr lang="en-US" dirty="0" smtClean="0"/>
              <a:t>Remember, she is accused of breaking a state law, so her original trial was heard in a trial court</a:t>
            </a:r>
          </a:p>
          <a:p>
            <a:r>
              <a:rPr lang="en-US" dirty="0" smtClean="0"/>
              <a:t>Mary is appealing to the Ohio District Court of Appeal</a:t>
            </a:r>
          </a:p>
          <a:p>
            <a:r>
              <a:rPr lang="en-US" dirty="0" smtClean="0"/>
              <a:t>What if she has reasons to dislike the decision from that court?</a:t>
            </a:r>
          </a:p>
          <a:p>
            <a:r>
              <a:rPr lang="en-US" dirty="0" smtClean="0"/>
              <a:t>Mary would appeal to the Ohio Supreme Court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05492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228600"/>
            <a:ext cx="6400800" cy="533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Independent 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8077200" cy="4343400"/>
          </a:xfrm>
        </p:spPr>
        <p:txBody>
          <a:bodyPr>
            <a:normAutofit fontScale="85000" lnSpcReduction="10000"/>
          </a:bodyPr>
          <a:lstStyle/>
          <a:p>
            <a:pPr indent="0">
              <a:buNone/>
            </a:pPr>
            <a:r>
              <a:rPr lang="en-US" dirty="0" smtClean="0"/>
              <a:t>Read </a:t>
            </a:r>
            <a:r>
              <a:rPr lang="en-US" dirty="0" smtClean="0"/>
              <a:t>the scenario on your worksheet and answer the following questions on a separate sheet of paper and save it for your entrance ticket tomorrow</a:t>
            </a:r>
          </a:p>
          <a:p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List </a:t>
            </a:r>
            <a:r>
              <a:rPr lang="en-US" dirty="0" smtClean="0"/>
              <a:t>at least three errors that the court made that justify an appeal and classify what kind of errors they are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What </a:t>
            </a:r>
            <a:r>
              <a:rPr lang="en-US" dirty="0" smtClean="0"/>
              <a:t>trial court do you think this case was heard in, and to what court will it be appealed?</a:t>
            </a:r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399018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Exit Ticket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List </a:t>
            </a:r>
            <a:r>
              <a:rPr lang="en-US" dirty="0"/>
              <a:t>the three levels of Ohio courts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List </a:t>
            </a:r>
            <a:r>
              <a:rPr lang="en-US" dirty="0"/>
              <a:t>the three levels of Federal courts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What </a:t>
            </a:r>
            <a:r>
              <a:rPr lang="en-US" dirty="0"/>
              <a:t>is the difference between “mistake of fact” and “mistake of law</a:t>
            </a:r>
            <a:r>
              <a:rPr lang="en-US" dirty="0" smtClean="0"/>
              <a:t>?”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Don’t forget to bring your independent practice in tomorrow as your entrance ticket!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66383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52400"/>
            <a:ext cx="6400800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Do Now…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305800" cy="4876800"/>
          </a:xfrm>
        </p:spPr>
        <p:txBody>
          <a:bodyPr>
            <a:normAutofit/>
          </a:bodyPr>
          <a:lstStyle/>
          <a:p>
            <a:pPr indent="0" algn="ctr">
              <a:buNone/>
            </a:pPr>
            <a:r>
              <a:rPr lang="en-US" sz="2600" b="1" dirty="0"/>
              <a:t>Look at the text of Article III, Section 1 of the U.S. Constitution below. Then, answer the questions that follow</a:t>
            </a:r>
            <a:r>
              <a:rPr lang="en-US" sz="2600" b="1" dirty="0" smtClean="0"/>
              <a:t>.</a:t>
            </a:r>
          </a:p>
          <a:p>
            <a:pPr indent="0" algn="ctr">
              <a:buNone/>
            </a:pPr>
            <a:endParaRPr lang="en-US" sz="2000" b="1" dirty="0"/>
          </a:p>
          <a:p>
            <a:pPr indent="0" algn="ctr">
              <a:buNone/>
            </a:pPr>
            <a:r>
              <a:rPr lang="en-US" sz="2600" b="1" i="1" dirty="0"/>
              <a:t>“The judicial Power of the United States, shall be vested in one Supreme Court, and in such inferior Courts as the Congress may from time to time ordain and establish</a:t>
            </a:r>
            <a:r>
              <a:rPr lang="en-US" sz="2600" b="1" i="1" dirty="0" smtClean="0"/>
              <a:t>.”</a:t>
            </a:r>
          </a:p>
          <a:p>
            <a:pPr indent="0" algn="ctr">
              <a:buNone/>
            </a:pPr>
            <a:endParaRPr lang="en-US" sz="1200" dirty="0"/>
          </a:p>
          <a:p>
            <a:pPr>
              <a:buFont typeface="+mj-lt"/>
              <a:buAutoNum type="arabicPeriod"/>
            </a:pPr>
            <a:r>
              <a:rPr lang="en-US" sz="1800" dirty="0" smtClean="0"/>
              <a:t>What </a:t>
            </a:r>
            <a:r>
              <a:rPr lang="en-US" sz="1800" dirty="0"/>
              <a:t>is the Supreme Court of the United States?</a:t>
            </a:r>
          </a:p>
          <a:p>
            <a:pPr>
              <a:buFont typeface="+mj-lt"/>
              <a:buAutoNum type="arabicPeriod"/>
            </a:pPr>
            <a:r>
              <a:rPr lang="en-US" sz="1800" dirty="0" smtClean="0"/>
              <a:t>Why </a:t>
            </a:r>
            <a:r>
              <a:rPr lang="en-US" sz="1800" dirty="0"/>
              <a:t>is it important that we have a Supreme Court?</a:t>
            </a:r>
          </a:p>
          <a:p>
            <a:pPr>
              <a:buFont typeface="+mj-lt"/>
              <a:buAutoNum type="arabicPeriod"/>
            </a:pPr>
            <a:r>
              <a:rPr lang="en-US" sz="1800" dirty="0" smtClean="0"/>
              <a:t>What </a:t>
            </a:r>
            <a:r>
              <a:rPr lang="en-US" sz="1800" dirty="0"/>
              <a:t>sorts of cases does the Supreme Court hear? If you don’t know, list a few cases or topics that you have heard about in the news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5191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Today’s objectives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SWBAT </a:t>
            </a:r>
            <a:r>
              <a:rPr lang="en-US" dirty="0"/>
              <a:t>articulate the process of appealing a decision through appellate court system at the state or federal </a:t>
            </a:r>
            <a:r>
              <a:rPr lang="en-US" dirty="0" smtClean="0"/>
              <a:t>level</a:t>
            </a:r>
          </a:p>
          <a:p>
            <a:pPr lvl="1"/>
            <a:r>
              <a:rPr lang="en-US" dirty="0" smtClean="0"/>
              <a:t>What does “articulate” mean?</a:t>
            </a:r>
            <a:endParaRPr lang="en-US" dirty="0"/>
          </a:p>
          <a:p>
            <a:endParaRPr lang="en-US" dirty="0"/>
          </a:p>
          <a:p>
            <a:r>
              <a:rPr lang="en-US" dirty="0" smtClean="0"/>
              <a:t>SWBAT </a:t>
            </a:r>
            <a:r>
              <a:rPr lang="en-US" dirty="0"/>
              <a:t>describe and explain the reasons why someone might appeal a trial decision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60130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458200" cy="685800"/>
          </a:xfrm>
        </p:spPr>
        <p:txBody>
          <a:bodyPr>
            <a:noAutofit/>
          </a:bodyPr>
          <a:lstStyle/>
          <a:p>
            <a:r>
              <a:rPr lang="en-US" sz="2800" b="1" dirty="0" smtClean="0"/>
              <a:t>The Supreme Court &amp; The Appellate Process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382000" cy="4648200"/>
          </a:xfrm>
        </p:spPr>
        <p:txBody>
          <a:bodyPr>
            <a:normAutofit fontScale="92500" lnSpcReduction="20000"/>
          </a:bodyPr>
          <a:lstStyle/>
          <a:p>
            <a:r>
              <a:rPr lang="en-US" b="1" u="sng" dirty="0" smtClean="0"/>
              <a:t>The U.S. Constitution </a:t>
            </a:r>
            <a:r>
              <a:rPr lang="en-US" dirty="0" smtClean="0"/>
              <a:t>provides for the country to have a Supreme Court</a:t>
            </a:r>
          </a:p>
          <a:p>
            <a:r>
              <a:rPr lang="en-US" dirty="0" smtClean="0"/>
              <a:t>The Supreme Court is a </a:t>
            </a:r>
            <a:r>
              <a:rPr lang="en-US" b="1" u="sng" dirty="0" smtClean="0"/>
              <a:t>judicial body of 9 members that is the highest appellate court in the country</a:t>
            </a:r>
          </a:p>
          <a:p>
            <a:r>
              <a:rPr lang="en-US" dirty="0" smtClean="0"/>
              <a:t>An appellate court is a court that </a:t>
            </a:r>
            <a:r>
              <a:rPr lang="en-US" b="1" u="sng" dirty="0" smtClean="0"/>
              <a:t>accepts or rejects the decision of another court’s decision, made by a different judge</a:t>
            </a:r>
          </a:p>
          <a:p>
            <a:r>
              <a:rPr lang="en-US" dirty="0" smtClean="0"/>
              <a:t>When you don’t like a judge’s decision, you have </a:t>
            </a:r>
            <a:r>
              <a:rPr lang="en-US" b="1" u="sng" dirty="0" smtClean="0"/>
              <a:t>the right to appeal </a:t>
            </a:r>
            <a:r>
              <a:rPr lang="en-US" dirty="0" smtClean="0"/>
              <a:t>the decision, </a:t>
            </a:r>
            <a:r>
              <a:rPr lang="en-US" b="1" u="sng" dirty="0" smtClean="0"/>
              <a:t>asking another court to decide whether that decision was right</a:t>
            </a:r>
            <a:endParaRPr lang="en-US" b="1" u="sng" dirty="0"/>
          </a:p>
        </p:txBody>
      </p:sp>
    </p:spTree>
    <p:extLst>
      <p:ext uri="{BB962C8B-B14F-4D97-AF65-F5344CB8AC3E}">
        <p14:creationId xmlns:p14="http://schemas.microsoft.com/office/powerpoint/2010/main" val="4099532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458200" cy="685800"/>
          </a:xfrm>
        </p:spPr>
        <p:txBody>
          <a:bodyPr>
            <a:noAutofit/>
          </a:bodyPr>
          <a:lstStyle/>
          <a:p>
            <a:r>
              <a:rPr lang="en-US" sz="2800" b="1" dirty="0" smtClean="0"/>
              <a:t>Review of Prior Knowledge:</a:t>
            </a:r>
            <a:br>
              <a:rPr lang="en-US" sz="2800" b="1" dirty="0" smtClean="0"/>
            </a:br>
            <a:r>
              <a:rPr lang="en-US" sz="2800" b="1" dirty="0" smtClean="0"/>
              <a:t>What happens at a Trial?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382000" cy="4191000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 </a:t>
            </a:r>
            <a:r>
              <a:rPr lang="en-US" dirty="0" smtClean="0"/>
              <a:t>person is </a:t>
            </a:r>
            <a:r>
              <a:rPr lang="en-US" b="1" u="sng" dirty="0" smtClean="0"/>
              <a:t>accused</a:t>
            </a:r>
            <a:r>
              <a:rPr lang="en-US" dirty="0" smtClean="0"/>
              <a:t> of </a:t>
            </a:r>
            <a:r>
              <a:rPr lang="en-US" b="1" u="sng" dirty="0" smtClean="0"/>
              <a:t>breaking a criminal or civil </a:t>
            </a:r>
            <a:r>
              <a:rPr lang="en-US" b="1" u="sng" dirty="0" smtClean="0"/>
              <a:t>law</a:t>
            </a:r>
            <a:endParaRPr lang="en-US" b="1" u="sng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At </a:t>
            </a:r>
            <a:r>
              <a:rPr lang="en-US" dirty="0" smtClean="0"/>
              <a:t>the trial, the </a:t>
            </a:r>
            <a:r>
              <a:rPr lang="en-US" b="1" u="sng" dirty="0" smtClean="0"/>
              <a:t>government or the person who is accusing another of breaking a law </a:t>
            </a:r>
            <a:r>
              <a:rPr lang="en-US" dirty="0" smtClean="0"/>
              <a:t>presents a case with their attorney as to</a:t>
            </a:r>
            <a:r>
              <a:rPr lang="en-US" b="1" u="sng" dirty="0" smtClean="0"/>
              <a:t> why that other person broke the law</a:t>
            </a:r>
            <a:endParaRPr lang="en-US" b="1" u="sng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Then</a:t>
            </a:r>
            <a:r>
              <a:rPr lang="en-US" dirty="0" smtClean="0"/>
              <a:t>, the court allows the accused person and their attorney to put on a case to </a:t>
            </a:r>
            <a:r>
              <a:rPr lang="en-US" b="1" u="sng" dirty="0" smtClean="0"/>
              <a:t>say they did not break the </a:t>
            </a:r>
            <a:r>
              <a:rPr lang="en-US" b="1" u="sng" dirty="0" smtClean="0"/>
              <a:t>law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Either </a:t>
            </a:r>
            <a:r>
              <a:rPr lang="en-US" dirty="0" smtClean="0"/>
              <a:t>side may use </a:t>
            </a:r>
            <a:r>
              <a:rPr lang="en-US" b="1" u="sng" dirty="0" smtClean="0"/>
              <a:t>witnesses or evidence </a:t>
            </a:r>
            <a:r>
              <a:rPr lang="en-US" dirty="0" smtClean="0"/>
              <a:t>to prove their case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u="sng" dirty="0" smtClean="0"/>
              <a:t>The </a:t>
            </a:r>
            <a:r>
              <a:rPr lang="en-US" b="1" u="sng" dirty="0" smtClean="0"/>
              <a:t>judge makes a decision </a:t>
            </a:r>
            <a:r>
              <a:rPr lang="en-US" dirty="0" smtClean="0"/>
              <a:t>– usually in favor of one side or the other</a:t>
            </a:r>
          </a:p>
        </p:txBody>
      </p:sp>
    </p:spTree>
    <p:extLst>
      <p:ext uri="{BB962C8B-B14F-4D97-AF65-F5344CB8AC3E}">
        <p14:creationId xmlns:p14="http://schemas.microsoft.com/office/powerpoint/2010/main" val="2431146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b="1" dirty="0" smtClean="0"/>
              <a:t>The Process of an Appeal: Ohio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382000" cy="44958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Someone remind me…what does it mean to appeal?</a:t>
            </a:r>
          </a:p>
          <a:p>
            <a:r>
              <a:rPr lang="en-US" dirty="0" smtClean="0"/>
              <a:t>There are </a:t>
            </a:r>
            <a:r>
              <a:rPr lang="en-US" b="1" u="sng" dirty="0" smtClean="0"/>
              <a:t>three levels of courts </a:t>
            </a:r>
            <a:r>
              <a:rPr lang="en-US" dirty="0" smtClean="0"/>
              <a:t>in Ohio</a:t>
            </a:r>
          </a:p>
          <a:p>
            <a:r>
              <a:rPr lang="en-US" b="1" u="sng" dirty="0" smtClean="0"/>
              <a:t>Trial </a:t>
            </a:r>
            <a:r>
              <a:rPr lang="en-US" b="1" u="sng" dirty="0"/>
              <a:t>courts</a:t>
            </a:r>
            <a:r>
              <a:rPr lang="en-US" dirty="0"/>
              <a:t>: In Ohio, </a:t>
            </a:r>
            <a:r>
              <a:rPr lang="en-US" b="1" u="sng" dirty="0"/>
              <a:t>trial courts are </a:t>
            </a:r>
            <a:r>
              <a:rPr lang="en-US" b="1" u="sng" dirty="0" smtClean="0"/>
              <a:t>at the county-level</a:t>
            </a:r>
            <a:r>
              <a:rPr lang="en-US" dirty="0" smtClean="0"/>
              <a:t>. If you want to appeal the decision, you move up to the…</a:t>
            </a:r>
            <a:endParaRPr lang="en-US" dirty="0"/>
          </a:p>
          <a:p>
            <a:r>
              <a:rPr lang="en-US" b="1" u="sng" dirty="0"/>
              <a:t>Ohio District Courts of Appeal</a:t>
            </a:r>
            <a:r>
              <a:rPr lang="en-US" dirty="0"/>
              <a:t>: </a:t>
            </a:r>
            <a:r>
              <a:rPr lang="en-US" b="1" u="sng" dirty="0"/>
              <a:t>intermediate appellate court </a:t>
            </a:r>
            <a:r>
              <a:rPr lang="en-US" b="1" u="sng" dirty="0" smtClean="0"/>
              <a:t>districts </a:t>
            </a:r>
            <a:r>
              <a:rPr lang="en-US" dirty="0" smtClean="0"/>
              <a:t>that </a:t>
            </a:r>
            <a:r>
              <a:rPr lang="en-US" dirty="0"/>
              <a:t>cover multiple counties</a:t>
            </a:r>
            <a:r>
              <a:rPr lang="en-US" dirty="0" smtClean="0"/>
              <a:t>. If you will want to appeal, there is always the…</a:t>
            </a:r>
            <a:endParaRPr lang="en-US" dirty="0"/>
          </a:p>
          <a:p>
            <a:r>
              <a:rPr lang="en-US" b="1" u="sng" dirty="0"/>
              <a:t>Ohio Supreme Court</a:t>
            </a:r>
            <a:r>
              <a:rPr lang="en-US" dirty="0"/>
              <a:t>: covers the </a:t>
            </a:r>
            <a:r>
              <a:rPr lang="en-US" b="1" u="sng" dirty="0"/>
              <a:t>entire </a:t>
            </a:r>
            <a:r>
              <a:rPr lang="en-US" b="1" u="sng" dirty="0" smtClean="0"/>
              <a:t>state</a:t>
            </a:r>
            <a:endParaRPr lang="en-US" b="1" u="sng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08946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22412"/>
            <a:ext cx="6172200" cy="1066800"/>
          </a:xfrm>
        </p:spPr>
        <p:txBody>
          <a:bodyPr>
            <a:noAutofit/>
          </a:bodyPr>
          <a:lstStyle/>
          <a:p>
            <a:r>
              <a:rPr lang="en-US" sz="2800" b="1" dirty="0" smtClean="0"/>
              <a:t>The Process of an Appeal: Federal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382000" cy="44958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There are also </a:t>
            </a:r>
            <a:r>
              <a:rPr lang="en-US" b="1" u="sng" dirty="0" smtClean="0"/>
              <a:t>three levels of federal courts</a:t>
            </a:r>
          </a:p>
          <a:p>
            <a:r>
              <a:rPr lang="en-US" b="1" u="sng" dirty="0"/>
              <a:t>Federal District Courts</a:t>
            </a:r>
            <a:r>
              <a:rPr lang="en-US" dirty="0"/>
              <a:t>: Federal trial courts cover </a:t>
            </a:r>
            <a:r>
              <a:rPr lang="en-US" b="1" u="sng" dirty="0"/>
              <a:t>certain geographic </a:t>
            </a:r>
            <a:r>
              <a:rPr lang="en-US" b="1" u="sng" dirty="0" smtClean="0"/>
              <a:t>regions</a:t>
            </a:r>
            <a:r>
              <a:rPr lang="en-US" dirty="0" smtClean="0"/>
              <a:t> (i.e. Southern District of OH, Western District of PA, etc.). Then, you can appeal to the…</a:t>
            </a:r>
            <a:endParaRPr lang="en-US" dirty="0"/>
          </a:p>
          <a:p>
            <a:r>
              <a:rPr lang="en-US" b="1" u="sng" dirty="0"/>
              <a:t>Federal Circuit Courts of Appeal: </a:t>
            </a:r>
            <a:r>
              <a:rPr lang="en-US" dirty="0"/>
              <a:t>Intermediate federal courts of appeals are </a:t>
            </a:r>
            <a:r>
              <a:rPr lang="en-US" b="1" u="sng" dirty="0"/>
              <a:t>over several federal districts</a:t>
            </a:r>
            <a:r>
              <a:rPr lang="en-US" b="1" u="sng" dirty="0" smtClean="0"/>
              <a:t>.</a:t>
            </a:r>
            <a:r>
              <a:rPr lang="en-US" dirty="0" smtClean="0"/>
              <a:t> Finally, as a last resort, you can appeal to the…</a:t>
            </a:r>
            <a:endParaRPr lang="en-US" b="1" u="sng" dirty="0"/>
          </a:p>
          <a:p>
            <a:r>
              <a:rPr lang="en-US" b="1" u="sng" dirty="0" smtClean="0"/>
              <a:t>U.S. </a:t>
            </a:r>
            <a:r>
              <a:rPr lang="en-US" b="1" u="sng" dirty="0"/>
              <a:t>Supreme Court</a:t>
            </a:r>
            <a:r>
              <a:rPr lang="en-US" dirty="0"/>
              <a:t>: One court to </a:t>
            </a:r>
            <a:r>
              <a:rPr lang="en-US" b="1" u="sng" dirty="0"/>
              <a:t>rule them </a:t>
            </a:r>
            <a:r>
              <a:rPr lang="en-US" b="1" u="sng" dirty="0" smtClean="0"/>
              <a:t>all (court of last resort)</a:t>
            </a:r>
            <a:endParaRPr lang="en-US" b="1" u="sng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19608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b="1" dirty="0" smtClean="0"/>
              <a:t>How do I know Which Court I Want?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458200" cy="44196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Different courts have different jurisdictions, or </a:t>
            </a:r>
            <a:r>
              <a:rPr lang="en-US" b="1" u="sng" dirty="0" smtClean="0"/>
              <a:t>categories of cases that they are allowed to hear</a:t>
            </a:r>
          </a:p>
          <a:p>
            <a:r>
              <a:rPr lang="en-US" dirty="0" smtClean="0"/>
              <a:t>State </a:t>
            </a:r>
            <a:r>
              <a:rPr lang="en-US" dirty="0"/>
              <a:t>courts have jurisdiction over </a:t>
            </a:r>
            <a:r>
              <a:rPr lang="en-US" b="1" u="sng" dirty="0"/>
              <a:t>state law and the U.S. Constitution.</a:t>
            </a:r>
          </a:p>
          <a:p>
            <a:r>
              <a:rPr lang="en-US" dirty="0"/>
              <a:t>Federal courts have jurisdiction over </a:t>
            </a:r>
            <a:r>
              <a:rPr lang="en-US" b="1" u="sng" dirty="0"/>
              <a:t>federal law and the U.S. Constitution.</a:t>
            </a:r>
          </a:p>
          <a:p>
            <a:r>
              <a:rPr lang="en-US" dirty="0"/>
              <a:t>The U.S. Supreme Court is the </a:t>
            </a:r>
            <a:r>
              <a:rPr lang="en-US" b="1" u="sng" dirty="0"/>
              <a:t>ultimate decider of constitutional questions</a:t>
            </a:r>
            <a:r>
              <a:rPr lang="en-US" dirty="0"/>
              <a:t>.  The Supreme Court can overrule state courts, but </a:t>
            </a:r>
            <a:r>
              <a:rPr lang="en-US" b="1" u="sng" dirty="0"/>
              <a:t>only on federal or constitutional questions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14602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001000" cy="609600"/>
          </a:xfrm>
        </p:spPr>
        <p:txBody>
          <a:bodyPr>
            <a:noAutofit/>
          </a:bodyPr>
          <a:lstStyle/>
          <a:p>
            <a:r>
              <a:rPr lang="en-US" sz="2800" b="1" dirty="0" smtClean="0"/>
              <a:t>Why Might Someone Appeal?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305800" cy="4267200"/>
          </a:xfrm>
        </p:spPr>
        <p:txBody>
          <a:bodyPr>
            <a:normAutofit/>
          </a:bodyPr>
          <a:lstStyle/>
          <a:p>
            <a:r>
              <a:rPr lang="en-US" sz="2600" dirty="0"/>
              <a:t>On appeal, you must show that the </a:t>
            </a:r>
            <a:r>
              <a:rPr lang="en-US" sz="2600" b="1" u="sng" dirty="0"/>
              <a:t>trial court committed some sort of error.</a:t>
            </a:r>
          </a:p>
          <a:p>
            <a:r>
              <a:rPr lang="en-US" sz="2600" dirty="0"/>
              <a:t>These can be errors of:</a:t>
            </a:r>
          </a:p>
          <a:p>
            <a:pPr lvl="1"/>
            <a:r>
              <a:rPr lang="en-US" sz="2600" b="1" u="sng" dirty="0" smtClean="0"/>
              <a:t>Fact, Law, Application </a:t>
            </a:r>
            <a:r>
              <a:rPr lang="en-US" sz="2600" b="1" u="sng" dirty="0"/>
              <a:t>of law to </a:t>
            </a:r>
            <a:r>
              <a:rPr lang="en-US" sz="2600" b="1" u="sng" dirty="0" smtClean="0"/>
              <a:t>facts, Procedure</a:t>
            </a:r>
            <a:endParaRPr lang="en-US" sz="2600" b="1" u="sng" dirty="0"/>
          </a:p>
          <a:p>
            <a:r>
              <a:rPr lang="en-US" sz="2600" dirty="0"/>
              <a:t>The record is the </a:t>
            </a:r>
            <a:r>
              <a:rPr lang="en-US" sz="2600" b="1" u="sng" dirty="0"/>
              <a:t>collection of testimony, evidence, exhibits, and arguments made to the trial court.</a:t>
            </a:r>
          </a:p>
          <a:p>
            <a:r>
              <a:rPr lang="en-US" sz="2600" dirty="0"/>
              <a:t>The appellate court can only consider </a:t>
            </a:r>
            <a:r>
              <a:rPr lang="en-US" sz="2600" b="1" u="sng" dirty="0" smtClean="0"/>
              <a:t>what’s in the record</a:t>
            </a:r>
            <a:endParaRPr lang="en-US" sz="2600" b="1" u="sng" dirty="0"/>
          </a:p>
          <a:p>
            <a:pPr lvl="1"/>
            <a:endParaRPr lang="en-US" sz="2400" b="1" u="sng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7744817"/>
      </p:ext>
    </p:extLst>
  </p:cSld>
  <p:clrMapOvr>
    <a:masterClrMapping/>
  </p:clrMapOvr>
</p:sld>
</file>

<file path=ppt/theme/theme1.xml><?xml version="1.0" encoding="utf-8"?>
<a:theme xmlns:a="http://schemas.openxmlformats.org/drawingml/2006/main" name="OCLR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OCLRE Powerpoint Template</Template>
  <TotalTime>350</TotalTime>
  <Words>1344</Words>
  <Application>Microsoft Office PowerPoint</Application>
  <PresentationFormat>On-screen Show (4:3)</PresentationFormat>
  <Paragraphs>95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OCLRE Template</vt:lpstr>
      <vt:lpstr>The Appellate Process</vt:lpstr>
      <vt:lpstr>Do Now…</vt:lpstr>
      <vt:lpstr>Today’s objectives</vt:lpstr>
      <vt:lpstr>The Supreme Court &amp; The Appellate Process</vt:lpstr>
      <vt:lpstr>Review of Prior Knowledge: What happens at a Trial?</vt:lpstr>
      <vt:lpstr>The Process of an Appeal: Ohio</vt:lpstr>
      <vt:lpstr>The Process of an Appeal: Federal</vt:lpstr>
      <vt:lpstr>How do I know Which Court I Want?</vt:lpstr>
      <vt:lpstr>Why Might Someone Appeal?</vt:lpstr>
      <vt:lpstr>An Example</vt:lpstr>
      <vt:lpstr>Mary’s Record</vt:lpstr>
      <vt:lpstr>On Appeal</vt:lpstr>
      <vt:lpstr>Fact Errors</vt:lpstr>
      <vt:lpstr>Errors of Law</vt:lpstr>
      <vt:lpstr>Errors of Applying Fact to Law</vt:lpstr>
      <vt:lpstr>Procedural Errors</vt:lpstr>
      <vt:lpstr>State or Federal Court?</vt:lpstr>
      <vt:lpstr>Independent Practice</vt:lpstr>
      <vt:lpstr>Exit Ticket</vt:lpstr>
    </vt:vector>
  </TitlesOfParts>
  <Company>Ohio Center for Law-Related Education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Priya Sonty</dc:creator>
  <cp:lastModifiedBy>Ryan Suskey</cp:lastModifiedBy>
  <cp:revision>16</cp:revision>
  <dcterms:created xsi:type="dcterms:W3CDTF">2014-09-10T18:47:29Z</dcterms:created>
  <dcterms:modified xsi:type="dcterms:W3CDTF">2015-03-09T19:46:09Z</dcterms:modified>
</cp:coreProperties>
</file>